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2"/>
  </p:notesMasterIdLst>
  <p:sldIdLst>
    <p:sldId id="256" r:id="rId2"/>
    <p:sldId id="696" r:id="rId3"/>
    <p:sldId id="585" r:id="rId4"/>
    <p:sldId id="581" r:id="rId5"/>
    <p:sldId id="390" r:id="rId6"/>
    <p:sldId id="582" r:id="rId7"/>
    <p:sldId id="588" r:id="rId8"/>
    <p:sldId id="587" r:id="rId9"/>
    <p:sldId id="272" r:id="rId10"/>
    <p:sldId id="373" r:id="rId11"/>
    <p:sldId id="374" r:id="rId12"/>
    <p:sldId id="589" r:id="rId13"/>
    <p:sldId id="360" r:id="rId14"/>
    <p:sldId id="678" r:id="rId15"/>
    <p:sldId id="452" r:id="rId16"/>
    <p:sldId id="453" r:id="rId17"/>
    <p:sldId id="634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586" r:id="rId26"/>
    <p:sldId id="273" r:id="rId27"/>
    <p:sldId id="278" r:id="rId28"/>
    <p:sldId id="679" r:id="rId29"/>
    <p:sldId id="284" r:id="rId30"/>
    <p:sldId id="283" r:id="rId31"/>
    <p:sldId id="615" r:id="rId32"/>
    <p:sldId id="620" r:id="rId33"/>
    <p:sldId id="591" r:id="rId34"/>
    <p:sldId id="617" r:id="rId35"/>
    <p:sldId id="619" r:id="rId36"/>
    <p:sldId id="641" r:id="rId37"/>
    <p:sldId id="606" r:id="rId38"/>
    <p:sldId id="285" r:id="rId39"/>
    <p:sldId id="286" r:id="rId40"/>
    <p:sldId id="625" r:id="rId41"/>
    <p:sldId id="626" r:id="rId42"/>
    <p:sldId id="629" r:id="rId43"/>
    <p:sldId id="628" r:id="rId44"/>
    <p:sldId id="631" r:id="rId45"/>
    <p:sldId id="318" r:id="rId46"/>
    <p:sldId id="613" r:id="rId47"/>
    <p:sldId id="621" r:id="rId48"/>
    <p:sldId id="319" r:id="rId49"/>
    <p:sldId id="630" r:id="rId50"/>
    <p:sldId id="611" r:id="rId51"/>
    <p:sldId id="632" r:id="rId52"/>
    <p:sldId id="633" r:id="rId53"/>
    <p:sldId id="683" r:id="rId54"/>
    <p:sldId id="636" r:id="rId55"/>
    <p:sldId id="639" r:id="rId56"/>
    <p:sldId id="640" r:id="rId57"/>
    <p:sldId id="618" r:id="rId58"/>
    <p:sldId id="430" r:id="rId59"/>
    <p:sldId id="616" r:id="rId60"/>
    <p:sldId id="274" r:id="rId61"/>
    <p:sldId id="590" r:id="rId62"/>
    <p:sldId id="603" r:id="rId63"/>
    <p:sldId id="623" r:id="rId64"/>
    <p:sldId id="622" r:id="rId65"/>
    <p:sldId id="627" r:id="rId66"/>
    <p:sldId id="608" r:id="rId67"/>
    <p:sldId id="596" r:id="rId68"/>
    <p:sldId id="592" r:id="rId69"/>
    <p:sldId id="593" r:id="rId70"/>
    <p:sldId id="594" r:id="rId71"/>
    <p:sldId id="597" r:id="rId72"/>
    <p:sldId id="595" r:id="rId73"/>
    <p:sldId id="598" r:id="rId74"/>
    <p:sldId id="682" r:id="rId75"/>
    <p:sldId id="599" r:id="rId76"/>
    <p:sldId id="602" r:id="rId77"/>
    <p:sldId id="600" r:id="rId78"/>
    <p:sldId id="601" r:id="rId79"/>
    <p:sldId id="604" r:id="rId80"/>
    <p:sldId id="607" r:id="rId81"/>
    <p:sldId id="624" r:id="rId82"/>
    <p:sldId id="643" r:id="rId83"/>
    <p:sldId id="642" r:id="rId84"/>
    <p:sldId id="649" r:id="rId85"/>
    <p:sldId id="644" r:id="rId86"/>
    <p:sldId id="423" r:id="rId87"/>
    <p:sldId id="424" r:id="rId88"/>
    <p:sldId id="684" r:id="rId89"/>
    <p:sldId id="685" r:id="rId90"/>
    <p:sldId id="686" r:id="rId91"/>
    <p:sldId id="687" r:id="rId92"/>
    <p:sldId id="688" r:id="rId93"/>
    <p:sldId id="689" r:id="rId94"/>
    <p:sldId id="690" r:id="rId95"/>
    <p:sldId id="691" r:id="rId96"/>
    <p:sldId id="692" r:id="rId97"/>
    <p:sldId id="693" r:id="rId98"/>
    <p:sldId id="694" r:id="rId99"/>
    <p:sldId id="695" r:id="rId100"/>
    <p:sldId id="259" r:id="rId10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000000"/>
    <a:srgbClr val="FF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9" d="100"/>
          <a:sy n="119" d="100"/>
        </p:scale>
        <p:origin x="126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77" Type="http://schemas.microsoft.com/office/2016/11/relationships/changesInfo" Target="changesInfos/changesInfo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4-20T23:30:59.877" v="29410"/>
      <pc:docMkLst>
        <pc:docMk/>
      </pc:docMkLst>
      <pc:sldChg chg="modSp modTransition">
        <pc:chgData name="sun above" userId="af778d66278731e4" providerId="LiveId" clId="{552B5A4A-72AE-459A-85B2-74401FBF69C3}" dt="2019-04-20T23:15:33.928" v="29233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4-20T23:15:33.928" v="29233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20T23:15:34.438" v="29234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4-20T23:15:34.438" v="29234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9T06:27:20.522" v="26130" actId="20577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4-09T06:27:20.522" v="26130" actId="20577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20T23:25:10.763" v="29308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5:10.763" v="29308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9T22:27:40.427" v="28857" actId="6549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7:40.427" v="28857" actId="6549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9T22:30:13.882" v="28978" actId="20577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0:13.882" v="28978" actId="20577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511046449" sldId="41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57138755" sldId="41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41696208" sldId="41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725878286" sldId="41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66385097" sldId="41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91356967" sldId="41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779499724" sldId="41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83057821" sldId="41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414749537" sldId="429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modTransition">
        <pc:chgData name="sun above" userId="af778d66278731e4" providerId="LiveId" clId="{552B5A4A-72AE-459A-85B2-74401FBF69C3}" dt="2019-04-19T21:52:17.181" v="28295" actId="20577"/>
        <pc:sldMkLst>
          <pc:docMk/>
          <pc:sldMk cId="2751258392" sldId="431"/>
        </pc:sldMkLst>
        <pc:spChg chg="mod">
          <ac:chgData name="sun above" userId="af778d66278731e4" providerId="LiveId" clId="{552B5A4A-72AE-459A-85B2-74401FBF69C3}" dt="2019-04-19T21:51:54.667" v="28281" actId="207"/>
          <ac:spMkLst>
            <pc:docMk/>
            <pc:sldMk cId="2751258392" sldId="4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2:17.181" v="28295" actId="20577"/>
          <ac:spMkLst>
            <pc:docMk/>
            <pc:sldMk cId="2751258392" sldId="431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54840656" sldId="43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9262986" sldId="43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3008916" sldId="4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871055343" sldId="43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594152743" sldId="43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81046045" sldId="43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609600600" sldId="4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493092975" sldId="4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752474333" sldId="4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526634725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25923595" sldId="45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7592835" sldId="45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90284092" sldId="45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14294549" sldId="4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266396289" sldId="4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1053004" sldId="4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73321659" sldId="46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9800332" sldId="46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065079891" sldId="4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214602254" sldId="4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140049199" sldId="4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447654261" sldId="4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93348730" sldId="48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59926445" sldId="48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250314856" sldId="48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10967191" sldId="49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428193646" sldId="49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660055375" sldId="49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826493687" sldId="49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689908849" sldId="49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92619083" sldId="49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16757785" sldId="49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00328827" sldId="50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90678745" sldId="50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11601898" sldId="50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07745418" sldId="50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57093696" sldId="511"/>
        </pc:sldMkLst>
      </pc:sldChg>
      <pc:sldChg chg="modSp modTransition">
        <pc:chgData name="sun above" userId="af778d66278731e4" providerId="LiveId" clId="{552B5A4A-72AE-459A-85B2-74401FBF69C3}" dt="2019-04-09T08:37:52.453" v="26131" actId="20577"/>
        <pc:sldMkLst>
          <pc:docMk/>
          <pc:sldMk cId="2027550618" sldId="512"/>
        </pc:sldMkLst>
        <pc:spChg chg="mod">
          <ac:chgData name="sun above" userId="af778d66278731e4" providerId="LiveId" clId="{552B5A4A-72AE-459A-85B2-74401FBF69C3}" dt="2019-04-09T08:37:52.453" v="26131" actId="20577"/>
          <ac:spMkLst>
            <pc:docMk/>
            <pc:sldMk cId="2027550618" sldId="512"/>
            <ac:spMk id="2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78574580" sldId="51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19247581" sldId="51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497863378" sldId="51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29640111" sldId="51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22440747" sldId="51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754476772" sldId="51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209407484" sldId="51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72299494" sldId="52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443032348" sldId="52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53958423" sldId="52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919332754" sldId="52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20T23:15:33.791" v="29232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3.791" v="29232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MasterChg chg="delSldLayout modSldLayout">
        <pc:chgData name="sun above" userId="af778d66278731e4" providerId="LiveId" clId="{552B5A4A-72AE-459A-85B2-74401FBF69C3}" dt="2019-04-19T21:47:43.731" v="28242" actId="14100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E8645-60E4-420C-A432-022F44D6A6F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1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t.i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utorials.ubuntu.com/tutorial/tutorial-install-ubuntu-desktop#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Linu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-personal.acfr.usyd.edu.au/tbailey/ctext/ctext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vmware.com/products/workstation-play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ypress.com/file/54441/download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ypress.com/file/54441/downloa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d.uoc.gr/~math106/slides/scanf_Tutorial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dford.edu/~mhtay/CPSC120/VIM_Editor_Commands.htm" TargetMode="External"/><Relationship Id="rId2" Type="http://schemas.openxmlformats.org/officeDocument/2006/relationships/hyperlink" Target="https://ryanstutorials.net/linuxtutorial/vi.php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.com/download/deskto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oyNjjzg-UXo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003302.do" TargetMode="External"/><Relationship Id="rId2" Type="http://schemas.openxmlformats.org/officeDocument/2006/relationships/hyperlink" Target="http://www.usm.uni-muenchen.de/people/puls/lessons/intro_general/Linux/Linux_for_beginner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qt.io/what-is-q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doc.qt.io/qt-5/designer-using-a-ui-file.html" TargetMode="External"/><Relationship Id="rId2" Type="http://schemas.openxmlformats.org/officeDocument/2006/relationships/hyperlink" Target="http://doc.qt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 smtClean="0"/>
              <a:t>우분투 설치 및 사용법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편집기 설치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730441"/>
          </a:xfrm>
        </p:spPr>
        <p:txBody>
          <a:bodyPr>
            <a:noAutofit/>
          </a:bodyPr>
          <a:lstStyle/>
          <a:p>
            <a:r>
              <a:rPr lang="ko-KR" altLang="en-US" sz="2000" dirty="0">
                <a:ea typeface="바탕체" panose="02030609000101010101" pitchFamily="17" charset="-127"/>
              </a:rPr>
              <a:t>터미널에서</a:t>
            </a:r>
            <a:r>
              <a:rPr lang="en-US" altLang="ko-KR" sz="2000" dirty="0">
                <a:ea typeface="바탕체" panose="02030609000101010101" pitchFamily="17" charset="-127"/>
              </a:rPr>
              <a:t> Visual Studio Code </a:t>
            </a:r>
            <a:r>
              <a:rPr lang="ko-KR" altLang="en-US" sz="2000" dirty="0">
                <a:ea typeface="바탕체" panose="02030609000101010101" pitchFamily="17" charset="-127"/>
              </a:rPr>
              <a:t>실행 </a:t>
            </a:r>
            <a:endParaRPr lang="en-US" altLang="ko-KR" sz="2000" dirty="0">
              <a:ea typeface="바탕체" panose="02030609000101010101" pitchFamily="17" charset="-127"/>
            </a:endParaRP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b="1" dirty="0">
                <a:latin typeface="Traveling _Typewriter"/>
                <a:ea typeface="바탕체" panose="02030609000101010101" pitchFamily="17" charset="-127"/>
              </a:rPr>
              <a:t>code</a:t>
            </a:r>
          </a:p>
          <a:p>
            <a:r>
              <a:rPr lang="en-US" altLang="ko-KR" sz="2000" dirty="0">
                <a:ea typeface="바탕체" panose="02030609000101010101" pitchFamily="17" charset="-127"/>
              </a:rPr>
              <a:t>Visual Studio Code Extension </a:t>
            </a:r>
            <a:r>
              <a:rPr lang="ko-KR" altLang="en-US" sz="2000" dirty="0">
                <a:ea typeface="바탕체" panose="02030609000101010101" pitchFamily="17" charset="-127"/>
              </a:rPr>
              <a:t>설치</a:t>
            </a:r>
            <a:endParaRPr lang="en-US" altLang="ko-KR" sz="2000" dirty="0">
              <a:ea typeface="바탕체" panose="02030609000101010101" pitchFamily="17" charset="-127"/>
            </a:endParaRPr>
          </a:p>
          <a:p>
            <a:pPr lvl="1"/>
            <a:r>
              <a:rPr lang="en-US" altLang="ko-KR" sz="2000" dirty="0">
                <a:ea typeface="바탕체" panose="02030609000101010101" pitchFamily="17" charset="-127"/>
              </a:rPr>
              <a:t>Code Runner Extension </a:t>
            </a:r>
            <a:r>
              <a:rPr lang="ko-KR" altLang="en-US" sz="2000" dirty="0">
                <a:ea typeface="바탕체" panose="02030609000101010101" pitchFamily="17" charset="-127"/>
              </a:rPr>
              <a:t>설치</a:t>
            </a:r>
            <a:endParaRPr lang="en-US" altLang="ko-KR" sz="2000" dirty="0">
              <a:ea typeface="바탕체" panose="02030609000101010101" pitchFamily="17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E7B4-2F0B-4C10-8A55-C7A041AF9F3C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399517" y="3429000"/>
            <a:ext cx="7340037" cy="2403711"/>
            <a:chOff x="1282981" y="3079810"/>
            <a:chExt cx="7340037" cy="240371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981" y="3079810"/>
              <a:ext cx="7340037" cy="2403711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1726067" y="5032207"/>
              <a:ext cx="1017134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>
                  <a:solidFill>
                    <a:srgbClr val="FFFF00"/>
                  </a:solidFill>
                </a:rPr>
                <a:t>클릭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156053" y="3734575"/>
              <a:ext cx="2342468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>
                  <a:solidFill>
                    <a:srgbClr val="FFFF00"/>
                  </a:solidFill>
                </a:rPr>
                <a:t>검색어 </a:t>
              </a:r>
              <a:r>
                <a:rPr lang="en-US" altLang="ko-KR" sz="1400" b="1" dirty="0">
                  <a:solidFill>
                    <a:srgbClr val="FFFF00"/>
                  </a:solidFill>
                </a:rPr>
                <a:t>runner </a:t>
              </a:r>
              <a:r>
                <a:rPr lang="ko-KR" altLang="en-US" sz="1400" b="1" dirty="0">
                  <a:solidFill>
                    <a:srgbClr val="FFFF00"/>
                  </a:solidFill>
                </a:rPr>
                <a:t>입력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496732" y="4499296"/>
              <a:ext cx="1822675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b="1" dirty="0">
                  <a:solidFill>
                    <a:srgbClr val="FFFF00"/>
                  </a:solidFill>
                </a:rPr>
                <a:t>Install </a:t>
              </a:r>
              <a:r>
                <a:rPr lang="ko-KR" altLang="en-US" sz="1600" b="1" dirty="0">
                  <a:solidFill>
                    <a:srgbClr val="FFFF00"/>
                  </a:solidFill>
                </a:rPr>
                <a:t>클릭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2" name="구부러진 연결선 11"/>
            <p:cNvCxnSpPr>
              <a:stCxn id="9" idx="3"/>
              <a:endCxn id="10" idx="2"/>
            </p:cNvCxnSpPr>
            <p:nvPr/>
          </p:nvCxnSpPr>
          <p:spPr>
            <a:xfrm flipV="1">
              <a:off x="2743201" y="4056009"/>
              <a:ext cx="584086" cy="1136915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구부러진 연결선 13"/>
            <p:cNvCxnSpPr>
              <a:stCxn id="10" idx="3"/>
              <a:endCxn id="11" idx="0"/>
            </p:cNvCxnSpPr>
            <p:nvPr/>
          </p:nvCxnSpPr>
          <p:spPr>
            <a:xfrm>
              <a:off x="4498521" y="3895292"/>
              <a:ext cx="2909549" cy="604004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1419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편집기 실습 환경 설정 </a:t>
            </a:r>
            <a:r>
              <a:rPr lang="en-US" altLang="ko-KR" sz="3600" dirty="0"/>
              <a:t>1/2</a:t>
            </a:r>
            <a:endParaRPr 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21034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Visual Studio Code</a:t>
            </a:r>
            <a:r>
              <a:rPr lang="ko-KR" altLang="en-US" dirty="0"/>
              <a:t>의 사용자 설정 변경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File =&gt; Preferences =&gt; Settings =&gt; User Setting </a:t>
            </a:r>
            <a:r>
              <a:rPr lang="ko-KR" altLang="en-US" dirty="0"/>
              <a:t>탭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dirty="0"/>
              <a:t>=&gt; Open Settings </a:t>
            </a:r>
            <a:r>
              <a:rPr lang="ko-KR" altLang="en-US" dirty="0"/>
              <a:t>버튼을 클릭하면 텍스트 환경설정 모드로 바뀐다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C7C3-7B4C-4B93-8FBA-B5B5DCA4FDC9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97" y="2710647"/>
            <a:ext cx="4374847" cy="364570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DA11281-BC3F-45E5-84B4-F16F4CB59E9C}"/>
              </a:ext>
            </a:extLst>
          </p:cNvPr>
          <p:cNvGrpSpPr/>
          <p:nvPr/>
        </p:nvGrpSpPr>
        <p:grpSpPr>
          <a:xfrm>
            <a:off x="865415" y="2955570"/>
            <a:ext cx="3804624" cy="3069667"/>
            <a:chOff x="681038" y="2364412"/>
            <a:chExt cx="4119629" cy="34159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038" y="2364412"/>
              <a:ext cx="4119629" cy="341590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grpSp>
          <p:nvGrpSpPr>
            <p:cNvPr id="11" name="그룹 10"/>
            <p:cNvGrpSpPr/>
            <p:nvPr/>
          </p:nvGrpSpPr>
          <p:grpSpPr>
            <a:xfrm>
              <a:off x="3971347" y="3038939"/>
              <a:ext cx="656890" cy="401342"/>
              <a:chOff x="3280110" y="2433562"/>
              <a:chExt cx="792357" cy="495905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3280110" y="2433562"/>
                <a:ext cx="792357" cy="495905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 w="57150">
                <a:solidFill>
                  <a:srgbClr val="00B05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b="1" dirty="0">
                  <a:solidFill>
                    <a:srgbClr val="FFFF00"/>
                  </a:solidFill>
                </a:endParaRPr>
              </a:p>
            </p:txBody>
          </p:sp>
          <p:pic>
            <p:nvPicPr>
              <p:cNvPr id="15" name="Picture 2" descr="click, finger, one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2236" y="2483106"/>
                <a:ext cx="384164" cy="384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" name="구부러진 연결선 11"/>
          <p:cNvCxnSpPr>
            <a:stCxn id="14" idx="0"/>
            <a:endCxn id="10" idx="0"/>
          </p:cNvCxnSpPr>
          <p:nvPr/>
        </p:nvCxnSpPr>
        <p:spPr>
          <a:xfrm rot="5400000" flipH="1" flipV="1">
            <a:off x="5328252" y="1589858"/>
            <a:ext cx="851080" cy="3092658"/>
          </a:xfrm>
          <a:prstGeom prst="curvedConnector3">
            <a:avLst>
              <a:gd name="adj1" fmla="val 12686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41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편집기 실습 환경 설정 </a:t>
            </a:r>
            <a:r>
              <a:rPr lang="en-US" altLang="ko-KR" sz="3600" dirty="0"/>
              <a:t>2/2</a:t>
            </a:r>
            <a:endParaRPr 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61358"/>
          </a:xfrm>
        </p:spPr>
        <p:txBody>
          <a:bodyPr>
            <a:noAutofit/>
          </a:bodyPr>
          <a:lstStyle/>
          <a:p>
            <a:r>
              <a:rPr lang="en-US" sz="1800" dirty="0"/>
              <a:t>Visual Studio Code</a:t>
            </a:r>
            <a:r>
              <a:rPr lang="ko-KR" altLang="en-US" sz="1800" dirty="0"/>
              <a:t>의 사용자 설정 변경</a:t>
            </a:r>
            <a:endParaRPr lang="en-US" altLang="ko-KR" sz="1800" dirty="0"/>
          </a:p>
          <a:p>
            <a:pPr lvl="1"/>
            <a:r>
              <a:rPr lang="ko-KR" altLang="en-US" sz="1800" dirty="0"/>
              <a:t>아래의 내용을 텍스트 환경 설정 모드에서 붙여 넣기 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환경 설정을 저장한다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89BD-D14F-4538-8B71-E5057292CF2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681038" y="2490107"/>
            <a:ext cx="8543923" cy="37684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txBody>
          <a:bodyPr wrap="square" lIns="182880" tIns="0" bIns="0" anchor="ctr">
            <a:no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	"code-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runner.executorMap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		"c"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"cd $dir &amp;&amp; gcc $fileName -o a.out &amp;&amp; $dir/a.out"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} ,</a:t>
            </a:r>
          </a:p>
          <a:p>
            <a:pPr lvl="1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files.exclude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pPr lvl="2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".vscode"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2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".vimrc"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2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".gitignore"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"**/*.o"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2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"**/*.out"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 ,</a:t>
            </a:r>
          </a:p>
          <a:p>
            <a:pPr lvl="1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"code-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runner.runInTerminal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37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Qt </a:t>
            </a:r>
            <a:r>
              <a:rPr lang="ko-KR" altLang="en-US" dirty="0"/>
              <a:t>실습 프로그램 설치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Qt5 </a:t>
            </a:r>
            <a:r>
              <a:rPr lang="ko-KR" altLang="en-US" sz="2000" dirty="0"/>
              <a:t>소개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2"/>
              </a:rPr>
              <a:t>https://www.qt.io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Qt5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qtcreator</a:t>
            </a: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qt5-default</a:t>
            </a: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qtdeclarative5-dev</a:t>
            </a: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Qt5 </a:t>
            </a:r>
            <a:r>
              <a:rPr lang="ko-KR" altLang="en-US" sz="2000" dirty="0">
                <a:solidFill>
                  <a:prstClr val="black"/>
                </a:solidFill>
              </a:rPr>
              <a:t>예제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qtbase5-examples</a:t>
            </a:r>
          </a:p>
          <a:p>
            <a:r>
              <a:rPr lang="en-US" altLang="ko-KR" sz="2000" dirty="0"/>
              <a:t>Qt5</a:t>
            </a:r>
            <a:r>
              <a:rPr lang="en-US" altLang="ko-KR" sz="2000" dirty="0">
                <a:latin typeface="Traveling _Typewriter" panose="02000506000000020004" pitchFamily="2" charset="0"/>
              </a:rPr>
              <a:t> </a:t>
            </a:r>
            <a:r>
              <a:rPr lang="ko-KR" altLang="en-US" sz="2000" dirty="0">
                <a:latin typeface="Traveling _Typewriter" panose="02000506000000020004" pitchFamily="2" charset="0"/>
              </a:rPr>
              <a:t>문서 설치</a:t>
            </a:r>
            <a:endParaRPr lang="en-US" altLang="ko-KR" sz="2000" dirty="0">
              <a:latin typeface="Traveling _Typewriter" panose="02000506000000020004" pitchFamily="2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qt5-doc qt5-doc-html</a:t>
            </a: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qtbase5-doc-html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FC8C-B2D4-44E4-9F83-FB7FF42A14D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0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/>
              <a:t>디스크 용량 부족시 불필요 프로그램 제거</a:t>
            </a:r>
            <a:endParaRPr 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Traveling _Typewriter" panose="02000506000000020004" pitchFamily="2" charset="0"/>
              </a:rPr>
              <a:t>리눅스 오픈 오피스 제거</a:t>
            </a:r>
            <a:endParaRPr lang="en-US" altLang="ko-KR" sz="2000" dirty="0">
              <a:latin typeface="Traveling _Typewriter" panose="02000506000000020004" pitchFamily="2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purge </a:t>
            </a:r>
            <a:r>
              <a:rPr lang="en-US" altLang="ko-KR" sz="2000" dirty="0" err="1">
                <a:latin typeface="Consolas" panose="020B0609020204030204" pitchFamily="49" charset="0"/>
              </a:rPr>
              <a:t>libreoffice</a:t>
            </a:r>
            <a:r>
              <a:rPr lang="en-US" altLang="ko-KR" sz="2000" dirty="0">
                <a:latin typeface="Consolas" panose="020B0609020204030204" pitchFamily="49" charset="0"/>
              </a:rPr>
              <a:t>* -y</a:t>
            </a: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clean</a:t>
            </a: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</a:t>
            </a:r>
            <a:r>
              <a:rPr lang="en-US" altLang="ko-KR" sz="2000">
                <a:latin typeface="Consolas" panose="020B0609020204030204" pitchFamily="49" charset="0"/>
              </a:rPr>
              <a:t>apt autoremove -y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AC8E-D35D-4BA2-8643-BD0EDAB7227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39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</a:t>
            </a:r>
            <a:r>
              <a:rPr lang="ko-KR" altLang="en-US" dirty="0"/>
              <a:t>순차도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472784" y="6175770"/>
            <a:ext cx="7772400" cy="4690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1" name="슬라이드 번호 개체 틀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52" name="날짜 개체 틀 5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014AD-1CAA-4E62-9A48-D3836421F6F9}" type="datetime1">
              <a:rPr lang="ko-KR" altLang="en-US" smtClean="0"/>
              <a:t>2019-05-01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704509" y="1268124"/>
            <a:ext cx="6387931" cy="4753164"/>
            <a:chOff x="1704509" y="1268124"/>
            <a:chExt cx="6387931" cy="4753164"/>
          </a:xfrm>
        </p:grpSpPr>
        <p:sp>
          <p:nvSpPr>
            <p:cNvPr id="7" name="직사각형 6"/>
            <p:cNvSpPr/>
            <p:nvPr/>
          </p:nvSpPr>
          <p:spPr>
            <a:xfrm flipH="1">
              <a:off x="4685593" y="1951662"/>
              <a:ext cx="56620" cy="40002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자기 디스크 8"/>
            <p:cNvSpPr/>
            <p:nvPr/>
          </p:nvSpPr>
          <p:spPr>
            <a:xfrm>
              <a:off x="4136190" y="1347892"/>
              <a:ext cx="1176474" cy="648226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지역 저장소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24670" y="1892735"/>
              <a:ext cx="45719" cy="41285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37266" y="2047437"/>
              <a:ext cx="71720" cy="3828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020222" y="2054735"/>
              <a:ext cx="2165026" cy="395730"/>
              <a:chOff x="5052678" y="1742834"/>
              <a:chExt cx="2165026" cy="410764"/>
            </a:xfrm>
          </p:grpSpPr>
          <p:cxnSp>
            <p:nvCxnSpPr>
              <p:cNvPr id="23" name="직선 화살표 연결선 22"/>
              <p:cNvCxnSpPr/>
              <p:nvPr/>
            </p:nvCxnSpPr>
            <p:spPr>
              <a:xfrm flipH="1" flipV="1">
                <a:off x="5052678" y="2136301"/>
                <a:ext cx="2165026" cy="17297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209546" y="1742834"/>
                <a:ext cx="19127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clone (</a:t>
                </a:r>
                <a:r>
                  <a:rPr lang="ko-KR" altLang="en-US" sz="1600" dirty="0"/>
                  <a:t>복사</a:t>
                </a:r>
                <a:r>
                  <a:rPr lang="en-US" altLang="ko-KR" sz="1600" dirty="0"/>
                  <a:t>/</a:t>
                </a:r>
                <a:r>
                  <a:rPr lang="ko-KR" altLang="en-US" sz="1600" dirty="0"/>
                  <a:t>한번만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241003" y="2542117"/>
              <a:ext cx="2207941" cy="408600"/>
              <a:chOff x="2241003" y="2314686"/>
              <a:chExt cx="2207941" cy="424124"/>
            </a:xfrm>
          </p:grpSpPr>
          <p:cxnSp>
            <p:nvCxnSpPr>
              <p:cNvPr id="25" name="직선 화살표 연결선 24"/>
              <p:cNvCxnSpPr/>
              <p:nvPr/>
            </p:nvCxnSpPr>
            <p:spPr>
              <a:xfrm>
                <a:off x="2283918" y="2738810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2241003" y="2314686"/>
                <a:ext cx="1992853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add (</a:t>
                </a:r>
                <a:r>
                  <a:rPr lang="ko-KR" altLang="en-US" sz="1600" dirty="0"/>
                  <a:t>변경 파일 등록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239023" y="3231114"/>
              <a:ext cx="2316532" cy="363260"/>
              <a:chOff x="2239023" y="3029858"/>
              <a:chExt cx="2316532" cy="377061"/>
            </a:xfrm>
          </p:grpSpPr>
          <p:cxnSp>
            <p:nvCxnSpPr>
              <p:cNvPr id="33" name="직선 화살표 연결선 32"/>
              <p:cNvCxnSpPr/>
              <p:nvPr/>
            </p:nvCxnSpPr>
            <p:spPr>
              <a:xfrm>
                <a:off x="2283918" y="3406919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2239023" y="3029858"/>
                <a:ext cx="2316532" cy="338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commit (</a:t>
                </a:r>
                <a:r>
                  <a:rPr lang="ko-KR" altLang="en-US" sz="1600" dirty="0"/>
                  <a:t>변경 파일 기록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993676" y="4760307"/>
              <a:ext cx="2287806" cy="375567"/>
              <a:chOff x="4993676" y="4712412"/>
              <a:chExt cx="2287806" cy="389836"/>
            </a:xfrm>
          </p:grpSpPr>
          <p:cxnSp>
            <p:nvCxnSpPr>
              <p:cNvPr id="36" name="직선 화살표 연결선 35"/>
              <p:cNvCxnSpPr/>
              <p:nvPr/>
            </p:nvCxnSpPr>
            <p:spPr>
              <a:xfrm>
                <a:off x="5038005" y="5102248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4993676" y="4712412"/>
                <a:ext cx="2287806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push (</a:t>
                </a:r>
                <a:r>
                  <a:rPr lang="ko-KR" altLang="en-US" sz="1600" dirty="0"/>
                  <a:t>변경 파일 보내기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007577" y="5388811"/>
              <a:ext cx="2398413" cy="354988"/>
              <a:chOff x="5007577" y="5364782"/>
              <a:chExt cx="2398413" cy="368475"/>
            </a:xfrm>
          </p:grpSpPr>
          <p:cxnSp>
            <p:nvCxnSpPr>
              <p:cNvPr id="39" name="직선 화살표 연결선 38"/>
              <p:cNvCxnSpPr/>
              <p:nvPr/>
            </p:nvCxnSpPr>
            <p:spPr>
              <a:xfrm>
                <a:off x="5025008" y="5733257"/>
                <a:ext cx="2165026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5007577" y="5364782"/>
                <a:ext cx="23984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pull (</a:t>
                </a:r>
                <a:r>
                  <a:rPr lang="ko-KR" altLang="en-US" sz="1600" dirty="0"/>
                  <a:t>변경 파일 가져오기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246171" y="3801486"/>
              <a:ext cx="2202773" cy="356865"/>
              <a:chOff x="2246171" y="3681221"/>
              <a:chExt cx="2202773" cy="370423"/>
            </a:xfrm>
          </p:grpSpPr>
          <p:cxnSp>
            <p:nvCxnSpPr>
              <p:cNvPr id="45" name="직선 화살표 연결선 44"/>
              <p:cNvCxnSpPr/>
              <p:nvPr/>
            </p:nvCxnSpPr>
            <p:spPr>
              <a:xfrm>
                <a:off x="2283918" y="4051644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2246171" y="3681221"/>
                <a:ext cx="1797864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</a:rPr>
                  <a:t>branch (</a:t>
                </a:r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가지 치기</a:t>
                </a:r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5020222" y="4164497"/>
              <a:ext cx="2165026" cy="358391"/>
              <a:chOff x="5020222" y="4077073"/>
              <a:chExt cx="2165026" cy="372007"/>
            </a:xfrm>
          </p:grpSpPr>
          <p:cxnSp>
            <p:nvCxnSpPr>
              <p:cNvPr id="49" name="직선 화살표 연결선 48"/>
              <p:cNvCxnSpPr/>
              <p:nvPr/>
            </p:nvCxnSpPr>
            <p:spPr>
              <a:xfrm>
                <a:off x="5020222" y="4449080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5193950" y="4077073"/>
                <a:ext cx="1755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</a:rPr>
                  <a:t>merge (</a:t>
                </a:r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가지 병합</a:t>
                </a:r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" name="순서도: 자기 디스크 9"/>
            <p:cNvSpPr/>
            <p:nvPr/>
          </p:nvSpPr>
          <p:spPr>
            <a:xfrm>
              <a:off x="6949815" y="1268124"/>
              <a:ext cx="1142625" cy="680690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원격 저장소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704509" y="1359112"/>
              <a:ext cx="678128" cy="767240"/>
              <a:chOff x="656700" y="1506299"/>
              <a:chExt cx="447000" cy="602270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656700" y="1698036"/>
                <a:ext cx="447000" cy="410533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716792" y="1506299"/>
                <a:ext cx="326816" cy="338525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ko-KR" altLang="en-US" sz="1400" b="1" dirty="0"/>
                  <a:t>사용자</a:t>
                </a:r>
              </a:p>
            </p:txBody>
          </p:sp>
        </p:grpSp>
      </p:grp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50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사용법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24875" cy="49216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Git </a:t>
            </a:r>
            <a:r>
              <a:rPr lang="ko-KR" altLang="en-US" sz="1800" dirty="0"/>
              <a:t>저장소 복제</a:t>
            </a:r>
            <a:endParaRPr lang="en-US" sz="1800" dirty="0">
              <a:latin typeface="+mn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+mn-lt"/>
              </a:rPr>
              <a:t>$ </a:t>
            </a:r>
            <a:r>
              <a:rPr lang="en-US" sz="1800" dirty="0">
                <a:latin typeface="Consolas" panose="020B0609020204030204" pitchFamily="49" charset="0"/>
              </a:rPr>
              <a:t>git clone https://github.com/sunabove/lec_100_linux.git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Git pull :</a:t>
            </a:r>
            <a:r>
              <a:rPr lang="en-US" sz="1800" dirty="0">
                <a:latin typeface="+mn-lt"/>
              </a:rPr>
              <a:t> </a:t>
            </a:r>
            <a:r>
              <a:rPr lang="ko-KR" altLang="en-US" sz="1800" dirty="0">
                <a:latin typeface="+mn-lt"/>
              </a:rPr>
              <a:t>서버 변경 내용을 로컬 </a:t>
            </a:r>
            <a:r>
              <a:rPr lang="ko-KR" altLang="en-US" sz="1800">
                <a:latin typeface="+mn-lt"/>
              </a:rPr>
              <a:t>폴더로 동기화</a:t>
            </a:r>
            <a:r>
              <a:rPr lang="en-US" altLang="ko-KR" sz="1800">
                <a:latin typeface="+mn-lt"/>
              </a:rPr>
              <a:t>, </a:t>
            </a:r>
            <a:r>
              <a:rPr lang="ko-KR" altLang="en-US" sz="1800">
                <a:latin typeface="+mn-lt"/>
              </a:rPr>
              <a:t>수업 시작 전에 실행ㅎ나다</a:t>
            </a:r>
            <a:r>
              <a:rPr lang="en-US" altLang="ko-KR" sz="1800">
                <a:latin typeface="+mn-lt"/>
              </a:rPr>
              <a:t>.</a:t>
            </a:r>
            <a:endParaRPr lang="en-US" sz="1800" dirty="0">
              <a:latin typeface="Calibri" panose="020F0502020204030204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$ cd lec_100_linux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$ git pull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Git </a:t>
            </a:r>
            <a:r>
              <a:rPr lang="ko-KR" altLang="en-US" sz="1800" dirty="0"/>
              <a:t>파일</a:t>
            </a:r>
            <a:r>
              <a:rPr lang="en-US" sz="1800" dirty="0"/>
              <a:t> </a:t>
            </a:r>
            <a:r>
              <a:rPr lang="ko-KR" altLang="en-US" sz="1800" dirty="0"/>
              <a:t>초기화</a:t>
            </a:r>
            <a:r>
              <a:rPr lang="en-US" altLang="ko-KR" sz="1800" dirty="0"/>
              <a:t> : git pull </a:t>
            </a:r>
            <a:r>
              <a:rPr lang="ko-KR" altLang="en-US" sz="1800" dirty="0"/>
              <a:t>에러 발생시 실행한다</a:t>
            </a:r>
            <a:r>
              <a:rPr lang="en-US" altLang="ko-KR" sz="1800" dirty="0"/>
              <a:t>.</a:t>
            </a:r>
            <a:endParaRPr lang="en-US" sz="1800" dirty="0">
              <a:latin typeface="Calibri" panose="020F0502020204030204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$ git reset --hard HEAD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nsolas" panose="020B0609020204030204" pitchFamily="49" charset="0"/>
              </a:rPr>
              <a:t>Git </a:t>
            </a:r>
            <a:r>
              <a:rPr lang="ko-KR" altLang="en-US" sz="1800" dirty="0">
                <a:latin typeface="Consolas" panose="020B0609020204030204" pitchFamily="49" charset="0"/>
              </a:rPr>
              <a:t>아이디</a:t>
            </a:r>
            <a:r>
              <a:rPr lang="en-US" altLang="ko-KR" sz="1800" dirty="0">
                <a:latin typeface="Consolas" panose="020B0609020204030204" pitchFamily="49" charset="0"/>
              </a:rPr>
              <a:t>/</a:t>
            </a:r>
            <a:r>
              <a:rPr lang="ko-KR" altLang="en-US" sz="1800" dirty="0">
                <a:latin typeface="Consolas" panose="020B0609020204030204" pitchFamily="49" charset="0"/>
              </a:rPr>
              <a:t>암호를 저장한다</a:t>
            </a:r>
            <a:r>
              <a:rPr lang="en-US" altLang="ko-KR" sz="1800" dirty="0">
                <a:latin typeface="Consolas" panose="020B0609020204030204" pitchFamily="49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$ </a:t>
            </a:r>
            <a:r>
              <a:rPr lang="en-US" altLang="en-US" sz="1800" dirty="0">
                <a:latin typeface="Consolas" panose="020B0609020204030204" pitchFamily="49" charset="0"/>
              </a:rPr>
              <a:t>git config credential.helper store</a:t>
            </a:r>
            <a:endParaRPr lang="en-US" sz="1800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7E90-65BB-4F67-B9DB-8E42348DAFF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2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머신 화면 사이즈 자동 설정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63218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VMWare </a:t>
            </a:r>
            <a:r>
              <a:rPr lang="ko-KR" altLang="en-US" sz="2400" dirty="0"/>
              <a:t>툴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pPr lvl="1">
              <a:buFontTx/>
              <a:buChar char="$"/>
            </a:pP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apt purge open-</a:t>
            </a:r>
            <a:r>
              <a:rPr lang="en-US" altLang="ko-KR" sz="24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</a:t>
            </a:r>
          </a:p>
          <a:p>
            <a:pPr lvl="1">
              <a:buFontTx/>
              <a:buChar char="$"/>
            </a:pP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apt update </a:t>
            </a:r>
          </a:p>
          <a:p>
            <a:pPr lvl="1">
              <a:buFontTx/>
              <a:buChar char="$"/>
            </a:pP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apt install open-</a:t>
            </a:r>
            <a:r>
              <a:rPr lang="en-US" altLang="ko-KR" sz="24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 open-</a:t>
            </a:r>
            <a:r>
              <a:rPr lang="en-US" altLang="ko-KR" sz="24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-tools-desktop</a:t>
            </a:r>
            <a:endParaRPr lang="en-US" altLang="ko-KR" sz="2400" dirty="0"/>
          </a:p>
          <a:p>
            <a:r>
              <a:rPr lang="ko-KR" altLang="en-US" sz="2400" dirty="0"/>
              <a:t>자동 크기 조정이 안 될 때</a:t>
            </a:r>
            <a:endParaRPr lang="en-US" altLang="ko-KR" sz="2400" dirty="0"/>
          </a:p>
          <a:p>
            <a:pPr lvl="1">
              <a:buFontTx/>
              <a:buChar char="$"/>
            </a:pPr>
            <a:r>
              <a:rPr lang="en-US" altLang="en-US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systemctl </a:t>
            </a:r>
            <a:r>
              <a:rPr lang="en-US" altLang="en-US" sz="2400">
                <a:latin typeface="Traveling _Typewriter" panose="02000506000000020004" pitchFamily="2" charset="0"/>
                <a:ea typeface="맑은 고딕" panose="020B0503020000020004" pitchFamily="50" charset="-127"/>
              </a:rPr>
              <a:t>restart open-vm-tools.service</a:t>
            </a:r>
          </a:p>
          <a:p>
            <a:r>
              <a:rPr lang="ko-KR" altLang="en-US" sz="2400"/>
              <a:t>사용자 홈 디렉토리의 </a:t>
            </a:r>
            <a:r>
              <a:rPr lang="en-US" altLang="ko-KR" sz="2400"/>
              <a:t>.bashrc </a:t>
            </a:r>
            <a:r>
              <a:rPr lang="ko-KR" altLang="en-US" sz="2400"/>
              <a:t>파일 마지막 줄에 아래의 문장을 추가한다</a:t>
            </a:r>
            <a:r>
              <a:rPr lang="en-US" altLang="ko-KR" sz="2400"/>
              <a:t>.</a:t>
            </a:r>
          </a:p>
          <a:p>
            <a:pPr lvl="1"/>
            <a:r>
              <a:rPr lang="en-US" sz="2400"/>
              <a:t>alias scr = 'systemctl restart open-vm-tools.service'</a:t>
            </a:r>
            <a:endParaRPr lang="en-US" sz="2400" dirty="0">
              <a:latin typeface="Traveling _Typewriter" panose="02000506000000020004" pitchFamily="2" charset="0"/>
              <a:ea typeface="맑은 고딕" panose="020B0503020000020004" pitchFamily="50" charset="-127"/>
            </a:endParaRPr>
          </a:p>
          <a:p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435E2-7554-467D-A0C5-0C3E9D00C83E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26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가상 머신 네트웍 설정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쉘 명령어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54B2F-A071-45CC-82AE-DB007E79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C6CE-C82F-4204-87ED-DE7C110E04C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B7305-3046-43BB-811B-DA4633E9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8B19E-9846-4C54-8DA2-598C09A5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51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ko-KR" altLang="en-US" dirty="0"/>
              <a:t>네트웍 환경 확인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26812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cmd</a:t>
            </a:r>
            <a:r>
              <a:rPr lang="en-US" dirty="0"/>
              <a:t> </a:t>
            </a:r>
            <a:r>
              <a:rPr lang="ko-KR" altLang="en-US" dirty="0"/>
              <a:t>창 실행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latin typeface="Consolas" panose="020B0609020204030204" pitchFamily="49" charset="0"/>
              </a:rPr>
              <a:t>config /all</a:t>
            </a:r>
          </a:p>
          <a:p>
            <a:pPr>
              <a:lnSpc>
                <a:spcPct val="120000"/>
              </a:lnSpc>
            </a:pPr>
            <a:r>
              <a:rPr lang="en-US" dirty="0"/>
              <a:t>ip </a:t>
            </a:r>
            <a:r>
              <a:rPr lang="ko-KR" altLang="en-US" dirty="0"/>
              <a:t>주소 </a:t>
            </a:r>
            <a:r>
              <a:rPr lang="en-US" altLang="ko-KR" dirty="0"/>
              <a:t>192.168.0.xxx </a:t>
            </a:r>
            <a:r>
              <a:rPr lang="ko-KR" altLang="en-US" dirty="0"/>
              <a:t>를 확인한다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B389-681A-40A4-B85C-0E64AFF47A2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3" y="2743762"/>
            <a:ext cx="7425414" cy="390720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216325" y="5098211"/>
            <a:ext cx="7832784" cy="301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IP </a:t>
            </a:r>
            <a:r>
              <a:rPr lang="ko-KR" altLang="en-US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주소 확인    </a:t>
            </a:r>
            <a:r>
              <a:rPr lang="en-US" altLang="ko-KR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.</a:t>
            </a:r>
            <a:endParaRPr lang="en-US">
              <a:solidFill>
                <a:srgbClr val="00B050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16325" y="4469141"/>
            <a:ext cx="7832784" cy="301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무선 네트웍 어댑터 장치명 </a:t>
            </a:r>
            <a:r>
              <a:rPr lang="en-US" altLang="ko-KR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.</a:t>
            </a:r>
            <a:endParaRPr lang="en-US">
              <a:solidFill>
                <a:srgbClr val="00B050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3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설치 </a:t>
            </a:r>
            <a:r>
              <a:rPr lang="en-US" altLang="ko-KR" smtClean="0"/>
              <a:t>S/W </a:t>
            </a:r>
            <a:r>
              <a:rPr lang="ko-KR" altLang="en-US" smtClean="0"/>
              <a:t>개요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VM Player </a:t>
            </a:r>
            <a:r>
              <a:rPr lang="ko-KR" altLang="en-US" smtClean="0"/>
              <a:t>최신 버전</a:t>
            </a:r>
            <a:endParaRPr lang="en-US" smtClean="0"/>
          </a:p>
          <a:p>
            <a:r>
              <a:rPr lang="ko-KR" altLang="en-US" smtClean="0"/>
              <a:t>우분투 </a:t>
            </a:r>
            <a:r>
              <a:rPr lang="en-US" altLang="ko-KR" smtClean="0"/>
              <a:t>16.04</a:t>
            </a:r>
          </a:p>
          <a:p>
            <a:pPr lvl="1"/>
            <a:r>
              <a:rPr lang="en-US" smtClean="0"/>
              <a:t>ROS </a:t>
            </a:r>
            <a:r>
              <a:rPr lang="ko-KR" altLang="en-US" smtClean="0"/>
              <a:t>최적화 버전입니다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우분투 최신 버전 사용은 차후 적용 예정입니다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우분투 설치 방법 참조 사이트</a:t>
            </a:r>
            <a:endParaRPr lang="en-US" altLang="ko-KR" smtClean="0"/>
          </a:p>
          <a:p>
            <a:pPr lvl="2"/>
            <a:r>
              <a:rPr lang="en-US">
                <a:hlinkClick r:id="rId2"/>
              </a:rPr>
              <a:t>https://tutorials.ubuntu.com/tutorial/tutorial-install-ubuntu-desktop#0</a:t>
            </a:r>
            <a:endParaRPr lang="en-US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08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/>
              <a:t>네트웍 환경 확인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53F7-584A-4407-9BD6-A4027FFB32F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681038" y="1231124"/>
            <a:ext cx="8543925" cy="180598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Traveling _Typewriter" panose="02000506000000020004" pitchFamily="2" charset="0"/>
              </a:rPr>
              <a:t>터미널 실행</a:t>
            </a:r>
            <a:endParaRPr lang="en-US" altLang="ko-KR" dirty="0">
              <a:latin typeface="Traveling _Typewriter" panose="02000506000000020004" pitchFamily="2" charset="0"/>
            </a:endParaRPr>
          </a:p>
          <a:p>
            <a:pPr lvl="1">
              <a:lnSpc>
                <a:spcPct val="120000"/>
              </a:lnSpc>
              <a:buFont typeface="Traveling _Typewriter" panose="02000506000000020004" pitchFamily="2" charset="0"/>
              <a:buChar char="$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sudo apt install net-tools</a:t>
            </a:r>
          </a:p>
          <a:p>
            <a:pPr lvl="1">
              <a:lnSpc>
                <a:spcPct val="120000"/>
              </a:lnSpc>
              <a:buFont typeface="Traveling _Typewriter" panose="02000506000000020004" pitchFamily="2" charset="0"/>
              <a:buChar char="$"/>
            </a:pPr>
            <a:r>
              <a:rPr lang="en-US" dirty="0">
                <a:latin typeface="Consolas" panose="020B0609020204030204" pitchFamily="49" charset="0"/>
              </a:rPr>
              <a:t> 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latin typeface="Consolas" panose="020B0609020204030204" pitchFamily="49" charset="0"/>
              </a:rPr>
              <a:t>config</a:t>
            </a:r>
          </a:p>
          <a:p>
            <a:pPr lvl="1">
              <a:lnSpc>
                <a:spcPct val="120000"/>
              </a:lnSpc>
              <a:buFont typeface="Traveling _Typewriter" panose="02000506000000020004" pitchFamily="2" charset="0"/>
              <a:buChar char="$"/>
            </a:pPr>
            <a:r>
              <a:rPr lang="en-US" dirty="0">
                <a:latin typeface="Consolas" panose="020B0609020204030204" pitchFamily="49" charset="0"/>
              </a:rPr>
              <a:t> hostname -I</a:t>
            </a:r>
            <a:endParaRPr lang="en-US" altLang="ko-KR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/>
              <a:t>ip </a:t>
            </a:r>
            <a:r>
              <a:rPr lang="ko-KR" altLang="en-US" dirty="0"/>
              <a:t>주소 </a:t>
            </a:r>
            <a:r>
              <a:rPr lang="en-US" altLang="ko-KR" dirty="0"/>
              <a:t>192.168.0.xxx </a:t>
            </a:r>
            <a:r>
              <a:rPr lang="ko-KR" altLang="en-US" dirty="0"/>
              <a:t>를 확인한다</a:t>
            </a:r>
            <a:r>
              <a:rPr lang="en-US" altLang="ko-KR" dirty="0"/>
              <a:t>.</a:t>
            </a:r>
            <a:endParaRPr lang="en-US" altLang="ko-KR" dirty="0">
              <a:latin typeface="Traveling _Typewriter" panose="02000506000000020004" pitchFamily="2" charset="0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Traveling _Typewriter" panose="02000506000000020004" pitchFamily="2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48287" y="3373538"/>
            <a:ext cx="5615950" cy="2651706"/>
            <a:chOff x="1371963" y="2755746"/>
            <a:chExt cx="7162074" cy="36006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963" y="2755746"/>
              <a:ext cx="7162074" cy="3600606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1925515" y="3302408"/>
              <a:ext cx="3120504" cy="379382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b="1" dirty="0" err="1">
                  <a:solidFill>
                    <a:srgbClr val="C00000"/>
                  </a:solidFill>
                </a:rPr>
                <a:t>아이피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 주소 확인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57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VMWare </a:t>
            </a:r>
            <a:r>
              <a:rPr lang="en-US"/>
              <a:t>Network Adapter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7975"/>
          </a:xfrm>
        </p:spPr>
        <p:txBody>
          <a:bodyPr>
            <a:normAutofit/>
          </a:bodyPr>
          <a:lstStyle/>
          <a:p>
            <a:r>
              <a:rPr lang="en-US" sz="1800" dirty="0"/>
              <a:t>Window Settings =&gt; Network &amp; Internet =&gt; Ethernet =&gt; Change adaptor options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C881-836C-45F9-BAE7-7237D633E387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83" y="2481629"/>
            <a:ext cx="8020050" cy="24574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557867" y="4457702"/>
            <a:ext cx="1557866" cy="1502832"/>
            <a:chOff x="1557867" y="4457702"/>
            <a:chExt cx="1557866" cy="1502832"/>
          </a:xfrm>
        </p:grpSpPr>
        <p:cxnSp>
          <p:nvCxnSpPr>
            <p:cNvPr id="10" name="직선 화살표 연결선 9"/>
            <p:cNvCxnSpPr>
              <a:stCxn id="8" idx="0"/>
            </p:cNvCxnSpPr>
            <p:nvPr/>
          </p:nvCxnSpPr>
          <p:spPr>
            <a:xfrm flipV="1">
              <a:off x="2336800" y="4457702"/>
              <a:ext cx="28332" cy="8298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1557867" y="5287590"/>
              <a:ext cx="1557866" cy="67294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Default 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Virtual VMWare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Network Adapter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460068" y="4457701"/>
            <a:ext cx="1549400" cy="1679329"/>
            <a:chOff x="6460068" y="4457701"/>
            <a:chExt cx="1549400" cy="167932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460068" y="5472223"/>
              <a:ext cx="1549400" cy="6648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Physical Wi-Fi</a:t>
              </a:r>
            </a:p>
            <a:p>
              <a:pPr algn="ctr"/>
              <a:r>
                <a:rPr lang="en-US" sz="1400">
                  <a:solidFill>
                    <a:schemeClr val="tx1"/>
                  </a:solidFill>
                </a:rPr>
                <a:t>Network Adapter</a:t>
              </a:r>
            </a:p>
          </p:txBody>
        </p:sp>
        <p:cxnSp>
          <p:nvCxnSpPr>
            <p:cNvPr id="14" name="직선 화살표 연결선 13"/>
            <p:cNvCxnSpPr>
              <a:stCxn id="13" idx="0"/>
            </p:cNvCxnSpPr>
            <p:nvPr/>
          </p:nvCxnSpPr>
          <p:spPr>
            <a:xfrm flipV="1">
              <a:off x="7234768" y="4457701"/>
              <a:ext cx="18887" cy="10145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76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 Virtual Network </a:t>
            </a:r>
            <a:r>
              <a:rPr lang="ko-KR" altLang="en-US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05283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/>
              <a:t>모든 </a:t>
            </a:r>
            <a:r>
              <a:rPr lang="en-US" altLang="ko-KR"/>
              <a:t>VM</a:t>
            </a:r>
            <a:r>
              <a:rPr lang="ko-KR" altLang="en-US"/>
              <a:t>을 중지한다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Edit </a:t>
            </a:r>
            <a:r>
              <a:rPr lang="en-US" altLang="ko-KR"/>
              <a:t>-&gt; Virtual Network Editor -&gt; Change Settings</a:t>
            </a:r>
          </a:p>
          <a:p>
            <a:r>
              <a:rPr lang="en-US" altLang="ko-KR"/>
              <a:t>Virtual Network Editor</a:t>
            </a:r>
            <a:r>
              <a:rPr lang="ko-KR" altLang="en-US"/>
              <a:t>의</a:t>
            </a:r>
            <a:r>
              <a:rPr lang="en-US" altLang="ko-KR"/>
              <a:t> VMNet0 </a:t>
            </a:r>
            <a:r>
              <a:rPr lang="ko-KR" altLang="en-US"/>
              <a:t>확인</a:t>
            </a:r>
            <a:endParaRPr lang="en-US" altLang="ko-KR"/>
          </a:p>
          <a:p>
            <a:pPr lvl="1"/>
            <a:r>
              <a:rPr lang="en-US" altLang="ko-KR"/>
              <a:t>Type: Bridged</a:t>
            </a:r>
          </a:p>
          <a:p>
            <a:pPr lvl="1"/>
            <a:r>
              <a:rPr lang="en-US" altLang="ko-KR"/>
              <a:t>External Connection : Intel® Dual Band ….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BB6B9-4978-4DC7-BF3C-6454D4384C19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41978" y="3028283"/>
            <a:ext cx="7422043" cy="3622363"/>
            <a:chOff x="1802920" y="2916551"/>
            <a:chExt cx="7422043" cy="362236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8229" y="2916551"/>
              <a:ext cx="4040064" cy="3622363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3683478" y="3299725"/>
              <a:ext cx="4304581" cy="241931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4392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802920" y="5822833"/>
              <a:ext cx="2363642" cy="595224"/>
              <a:chOff x="7231429" y="5746647"/>
              <a:chExt cx="1669432" cy="601216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7231429" y="5746647"/>
                <a:ext cx="1056497" cy="342281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>
                    <a:solidFill>
                      <a:schemeClr val="tx1"/>
                    </a:solidFill>
                  </a:rPr>
                  <a:t>필요시 초기화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직선 화살표 연결선 16"/>
              <p:cNvCxnSpPr>
                <a:stCxn id="14" idx="3"/>
              </p:cNvCxnSpPr>
              <p:nvPr/>
            </p:nvCxnSpPr>
            <p:spPr>
              <a:xfrm>
                <a:off x="8287926" y="5917788"/>
                <a:ext cx="612935" cy="430075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8" name="모서리가 둥근 직사각형 27"/>
            <p:cNvSpPr/>
            <p:nvPr/>
          </p:nvSpPr>
          <p:spPr>
            <a:xfrm>
              <a:off x="5352096" y="5400137"/>
              <a:ext cx="3872867" cy="409568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4392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>
                  <a:solidFill>
                    <a:srgbClr val="FF0000"/>
                  </a:solidFill>
                </a:rPr>
                <a:t>노트북의 무선 네트웍 장치명을 선택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9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 Network Adapter </a:t>
            </a:r>
            <a:r>
              <a:rPr lang="ko-KR" altLang="en-US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24027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/>
              <a:t>모든 </a:t>
            </a:r>
            <a:r>
              <a:rPr lang="en-US" altLang="ko-KR"/>
              <a:t>VM</a:t>
            </a:r>
            <a:r>
              <a:rPr lang="ko-KR" altLang="en-US"/>
              <a:t>을 중지한다</a:t>
            </a:r>
            <a:r>
              <a:rPr lang="en-US" altLang="ko-KR"/>
              <a:t>.</a:t>
            </a:r>
          </a:p>
          <a:p>
            <a:r>
              <a:rPr lang="en-US" altLang="ko-KR"/>
              <a:t>Edit Virtual Machine Settings -&gt; Network Adaptor </a:t>
            </a:r>
            <a:r>
              <a:rPr lang="ko-KR" altLang="en-US"/>
              <a:t>클릭</a:t>
            </a:r>
            <a:endParaRPr lang="en-US" altLang="ko-KR"/>
          </a:p>
          <a:p>
            <a:r>
              <a:rPr lang="en-US" altLang="ko-KR"/>
              <a:t>Network Connection</a:t>
            </a:r>
          </a:p>
          <a:p>
            <a:pPr lvl="1"/>
            <a:r>
              <a:rPr lang="en-US" altLang="ko-KR"/>
              <a:t>Custom </a:t>
            </a:r>
            <a:r>
              <a:rPr lang="ko-KR" altLang="en-US"/>
              <a:t>체크 </a:t>
            </a:r>
            <a:r>
              <a:rPr lang="en-US" altLang="ko-KR"/>
              <a:t>-&gt; VNet0 (Bridged) </a:t>
            </a:r>
            <a:r>
              <a:rPr lang="ko-KR" altLang="en-US"/>
              <a:t>선택 </a:t>
            </a:r>
            <a:r>
              <a:rPr lang="en-US" altLang="ko-KR"/>
              <a:t>-&gt; Ok </a:t>
            </a:r>
            <a:r>
              <a:rPr lang="ko-KR" altLang="en-US"/>
              <a:t>클릭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85FF-1C43-494D-A3EC-0D4EA31BE669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그룹 7"/>
          <p:cNvGrpSpPr/>
          <p:nvPr/>
        </p:nvGrpSpPr>
        <p:grpSpPr>
          <a:xfrm>
            <a:off x="2712365" y="2842534"/>
            <a:ext cx="4188857" cy="3878943"/>
            <a:chOff x="2807255" y="2842534"/>
            <a:chExt cx="4188857" cy="38789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7255" y="2842534"/>
              <a:ext cx="4086849" cy="3878943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4882551" y="4278703"/>
              <a:ext cx="2113561" cy="414068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16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hostname </a:t>
            </a:r>
            <a:r>
              <a:rPr lang="ko-KR" altLang="en-US" smtClean="0"/>
              <a:t>변경 방법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265971"/>
          </a:xfrm>
        </p:spPr>
        <p:txBody>
          <a:bodyPr>
            <a:normAutofit/>
          </a:bodyPr>
          <a:lstStyle/>
          <a:p>
            <a:r>
              <a:rPr lang="en-US" smtClean="0"/>
              <a:t>hostname </a:t>
            </a:r>
            <a:r>
              <a:rPr lang="ko-KR" altLang="en-US" smtClean="0"/>
              <a:t>을 </a:t>
            </a:r>
            <a:r>
              <a:rPr lang="en-US" altLang="ko-KR" smtClean="0"/>
              <a:t>ubuntu-abc </a:t>
            </a:r>
            <a:r>
              <a:rPr lang="ko-KR" altLang="en-US" smtClean="0"/>
              <a:t>로 변겨함</a:t>
            </a:r>
            <a:endParaRPr lang="en-US" smtClean="0"/>
          </a:p>
          <a:p>
            <a:pPr lvl="1"/>
            <a:r>
              <a:rPr lang="en-US" smtClean="0"/>
              <a:t>sudo </a:t>
            </a:r>
            <a:r>
              <a:rPr lang="en-US"/>
              <a:t>hostnamectl </a:t>
            </a:r>
            <a:r>
              <a:rPr lang="en-US"/>
              <a:t>set-hostname </a:t>
            </a:r>
            <a:r>
              <a:rPr lang="en-US" b="1" smtClean="0">
                <a:solidFill>
                  <a:srgbClr val="FF0000"/>
                </a:solidFill>
              </a:rPr>
              <a:t>ubuntu-abc</a:t>
            </a:r>
          </a:p>
          <a:p>
            <a:r>
              <a:rPr lang="en-US" altLang="ko-KR" smtClean="0"/>
              <a:t>/etc/hosts </a:t>
            </a:r>
            <a:r>
              <a:rPr lang="ko-KR" altLang="en-US" smtClean="0"/>
              <a:t>파일 편집</a:t>
            </a:r>
            <a:endParaRPr lang="en-US" altLang="ko-KR" smtClean="0"/>
          </a:p>
          <a:p>
            <a:pPr lvl="1"/>
            <a:r>
              <a:rPr lang="en-US" smtClean="0"/>
              <a:t>sudo vi /etc/hosts</a:t>
            </a:r>
            <a:endParaRPr lang="en-US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85FF-1C43-494D-A3EC-0D4EA31BE669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23761" y="3688971"/>
            <a:ext cx="4006986" cy="1323439"/>
          </a:xfrm>
          <a:prstGeom prst="rect">
            <a:avLst/>
          </a:prstGeom>
          <a:solidFill>
            <a:srgbClr val="F1F5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smtClean="0">
              <a:ln>
                <a:noFill/>
              </a:ln>
              <a:solidFill>
                <a:srgbClr val="22292F"/>
              </a:solidFill>
              <a:effectLst/>
              <a:latin typeface="Arial Unicode MS" panose="020B0604020202020204" pitchFamily="50" charset="-127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22292F"/>
                </a:solidFill>
                <a:effectLst/>
                <a:latin typeface="Arial Unicode MS" panose="020B0604020202020204" pitchFamily="50" charset="-127"/>
                <a:ea typeface="Menlo"/>
              </a:rPr>
              <a:t>127.0.0.1 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22292F"/>
                </a:solidFill>
                <a:effectLst/>
                <a:latin typeface="Arial Unicode MS" panose="020B0604020202020204" pitchFamily="50" charset="-127"/>
                <a:ea typeface="Menlo"/>
              </a:rPr>
              <a:t>localhost </a:t>
            </a:r>
            <a:endParaRPr kumimoji="0" lang="en-US" altLang="en-US" sz="2000" b="0" i="0" u="none" strike="noStrike" cap="none" normalizeH="0" baseline="0" smtClean="0">
              <a:ln>
                <a:noFill/>
              </a:ln>
              <a:solidFill>
                <a:srgbClr val="22292F"/>
              </a:solidFill>
              <a:effectLst/>
              <a:latin typeface="Arial Unicode MS" panose="020B0604020202020204" pitchFamily="50" charset="-127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22292F"/>
                </a:solidFill>
                <a:effectLst/>
                <a:latin typeface="Arial Unicode MS" panose="020B0604020202020204" pitchFamily="50" charset="-127"/>
                <a:ea typeface="Menlo"/>
              </a:rPr>
              <a:t>127.0.0.1 </a:t>
            </a:r>
            <a:r>
              <a:rPr kumimoji="0" lang="en-US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anose="020B0604020202020204" pitchFamily="50" charset="-127"/>
                <a:ea typeface="Menlo"/>
              </a:rPr>
              <a:t>ubuntu-abc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22292F"/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rgbClr val="22292F"/>
              </a:solidFill>
              <a:effectLst/>
              <a:ea typeface="IBM Plex 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1801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리눅스 개요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리눅스 개요</a:t>
            </a:r>
            <a:r>
              <a:rPr lang="en-US" altLang="ko-KR" dirty="0"/>
              <a:t>/</a:t>
            </a:r>
            <a:r>
              <a:rPr lang="ko-KR" altLang="en-US" dirty="0"/>
              <a:t>유닉스 역사</a:t>
            </a:r>
            <a:endParaRPr lang="en-US" altLang="ko-KR" dirty="0"/>
          </a:p>
          <a:p>
            <a:r>
              <a:rPr lang="ko-KR" altLang="en-US" dirty="0"/>
              <a:t>실행 수준</a:t>
            </a:r>
            <a:endParaRPr lang="en-US" altLang="ko-KR" dirty="0"/>
          </a:p>
          <a:p>
            <a:r>
              <a:rPr lang="ko-KR" altLang="en-US" dirty="0"/>
              <a:t>유닉스 철학</a:t>
            </a:r>
            <a:endParaRPr lang="en-US" altLang="ko-KR" dirty="0"/>
          </a:p>
          <a:p>
            <a:r>
              <a:rPr lang="ko-KR" altLang="en-US" dirty="0"/>
              <a:t>리눅스 시스템 구조</a:t>
            </a:r>
            <a:endParaRPr lang="en-US" altLang="ko-KR" dirty="0"/>
          </a:p>
          <a:p>
            <a:r>
              <a:rPr lang="ko-KR" altLang="en-US" dirty="0"/>
              <a:t>커널</a:t>
            </a:r>
            <a:r>
              <a:rPr lang="en-US" altLang="ko-KR" dirty="0"/>
              <a:t>/</a:t>
            </a:r>
            <a:r>
              <a:rPr lang="ko-KR" altLang="en-US" dirty="0"/>
              <a:t>쉘</a:t>
            </a:r>
            <a:r>
              <a:rPr lang="en-US" altLang="ko-KR" dirty="0"/>
              <a:t>/</a:t>
            </a:r>
            <a:r>
              <a:rPr lang="ko-KR" altLang="en-US" dirty="0"/>
              <a:t>명령어 구조</a:t>
            </a:r>
            <a:endParaRPr lang="en-US" altLang="ko-KR" dirty="0"/>
          </a:p>
          <a:p>
            <a:r>
              <a:rPr lang="ko-KR" altLang="en-US" dirty="0"/>
              <a:t>표준 입력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  <a:r>
              <a:rPr lang="en-US" altLang="ko-KR" dirty="0"/>
              <a:t>/</a:t>
            </a:r>
            <a:r>
              <a:rPr lang="ko-KR" altLang="en-US" dirty="0"/>
              <a:t>에러</a:t>
            </a:r>
            <a:endParaRPr lang="en-US" altLang="ko-KR" dirty="0"/>
          </a:p>
          <a:p>
            <a:r>
              <a:rPr lang="ko-KR" altLang="en-US" dirty="0"/>
              <a:t>유닉스 파이프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125C0-DA9C-49E2-80FE-7FF4173C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58D8-E111-4DA8-88D2-BCA9A534BDA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CC7CD-7BEF-4812-87B2-791A3354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F1F6A-FFFC-4254-A4AA-14E5CC5F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1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리눅스 개요 및 역사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62500" lnSpcReduction="20000"/>
          </a:bodyPr>
          <a:lstStyle/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리누스 토발즈가 개발한</a:t>
            </a:r>
            <a:r>
              <a:rPr lang="en-US" altLang="ko-KR" dirty="0"/>
              <a:t> </a:t>
            </a:r>
            <a:r>
              <a:rPr lang="ko-KR" altLang="en-US" dirty="0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커널 또는</a:t>
            </a:r>
            <a:r>
              <a:rPr lang="en-US" altLang="ko-KR" dirty="0"/>
              <a:t> </a:t>
            </a:r>
            <a:r>
              <a:rPr lang="ko-KR" altLang="en-US" dirty="0"/>
              <a:t>커널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도구들이 포함된</a:t>
            </a:r>
            <a:r>
              <a:rPr lang="en-US" altLang="ko-KR" dirty="0"/>
              <a:t> </a:t>
            </a:r>
            <a:r>
              <a:rPr lang="ko-KR" altLang="en-US" dirty="0"/>
              <a:t>운영체제이다</a:t>
            </a:r>
            <a:r>
              <a:rPr lang="en-US" altLang="ko-KR"/>
              <a:t>.</a:t>
            </a:r>
            <a:endParaRPr lang="en-US" altLang="ko-KR" dirty="0"/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다중 사용자</a:t>
            </a:r>
            <a:r>
              <a:rPr lang="en-US" altLang="ko-KR" dirty="0"/>
              <a:t>, </a:t>
            </a:r>
            <a:r>
              <a:rPr lang="ko-KR" altLang="en-US" dirty="0"/>
              <a:t>다중 작업</a:t>
            </a:r>
            <a:r>
              <a:rPr lang="en-US" altLang="ko-KR" dirty="0"/>
              <a:t>, </a:t>
            </a:r>
            <a:r>
              <a:rPr lang="ko-KR" altLang="en-US" dirty="0"/>
              <a:t>다중 스레드를 지원한다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</a:t>
            </a:r>
            <a:r>
              <a:rPr lang="en-US" altLang="ko-KR" dirty="0"/>
              <a:t>1991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공개되었다</a:t>
            </a:r>
            <a:r>
              <a:rPr lang="en-US" altLang="ko-KR" dirty="0"/>
              <a:t>. </a:t>
            </a:r>
            <a:r>
              <a:rPr lang="ko-KR" altLang="en-US" dirty="0"/>
              <a:t>초기에는 개인 개발자에 의해 개발되었으나</a:t>
            </a:r>
            <a:r>
              <a:rPr lang="en-US" altLang="ko-KR" dirty="0"/>
              <a:t>, </a:t>
            </a:r>
            <a:r>
              <a:rPr lang="ko-KR" altLang="en-US" dirty="0"/>
              <a:t>이후</a:t>
            </a:r>
            <a:r>
              <a:rPr lang="en-US" altLang="ko-KR" dirty="0"/>
              <a:t> IBM, HP</a:t>
            </a:r>
            <a:r>
              <a:rPr lang="ko-KR" altLang="en-US" dirty="0"/>
              <a:t>와 같은 대기업의 후원을 받으면서</a:t>
            </a:r>
            <a:r>
              <a:rPr lang="en-US" altLang="ko-KR" dirty="0"/>
              <a:t> </a:t>
            </a:r>
            <a:r>
              <a:rPr lang="ko-KR" altLang="en-US" dirty="0"/>
              <a:t>윈도우 운영체제의 대안이 되었다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오픈 소스의 특성에 힘입어 다양한</a:t>
            </a:r>
            <a:r>
              <a:rPr lang="en-US" altLang="ko-KR" dirty="0"/>
              <a:t> </a:t>
            </a:r>
            <a:r>
              <a:rPr lang="ko-KR" altLang="en-US" dirty="0"/>
              <a:t>버전이 배포되었다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벤더 독립성</a:t>
            </a:r>
            <a:r>
              <a:rPr lang="en-US" altLang="ko-KR" dirty="0"/>
              <a:t>, </a:t>
            </a:r>
            <a:r>
              <a:rPr lang="ko-KR" altLang="en-US" dirty="0"/>
              <a:t>적은 개발비</a:t>
            </a:r>
            <a:r>
              <a:rPr lang="en-US" altLang="ko-KR" dirty="0"/>
              <a:t>, </a:t>
            </a:r>
            <a:r>
              <a:rPr lang="ko-KR" altLang="en-US" dirty="0"/>
              <a:t>보안성 및 안정성으로 데스크톱 운영체제로서도 인기가 높아지고 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인텔</a:t>
            </a:r>
            <a:r>
              <a:rPr lang="en-US" altLang="ko-KR" dirty="0"/>
              <a:t> CPU</a:t>
            </a:r>
            <a:r>
              <a:rPr lang="ko-KR" altLang="en-US" dirty="0"/>
              <a:t>용으로 개발되었으나</a:t>
            </a:r>
            <a:r>
              <a:rPr lang="en-US" altLang="ko-KR" dirty="0"/>
              <a:t>, </a:t>
            </a:r>
            <a:r>
              <a:rPr lang="ko-KR" altLang="en-US" dirty="0"/>
              <a:t>임베디드 시스템</a:t>
            </a:r>
            <a:r>
              <a:rPr lang="en-US" altLang="ko-KR" dirty="0"/>
              <a:t>, </a:t>
            </a:r>
            <a:r>
              <a:rPr lang="ko-KR" altLang="en-US" dirty="0"/>
              <a:t>개인용 컴퓨터 및 슈퍼컴퓨터까지 사용되고 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구글 안드로이드는 대표적인 임베디드 리눅스</a:t>
            </a:r>
            <a:r>
              <a:rPr lang="en-US" altLang="ko-KR" dirty="0"/>
              <a:t> </a:t>
            </a:r>
            <a:r>
              <a:rPr lang="ko-KR" altLang="en-US" dirty="0"/>
              <a:t>운영체제이다</a:t>
            </a:r>
            <a:r>
              <a:rPr lang="en-US" altLang="ko-KR" dirty="0"/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600" dirty="0"/>
          </a:p>
          <a:p>
            <a:pPr marL="0" indent="0" algn="r">
              <a:lnSpc>
                <a:spcPct val="120000"/>
              </a:lnSpc>
              <a:buNone/>
            </a:pPr>
            <a:r>
              <a:rPr lang="ko-KR" altLang="en-US" sz="2200" dirty="0"/>
              <a:t>출처</a:t>
            </a:r>
            <a:r>
              <a:rPr lang="en-US" altLang="ko-KR" sz="2200" dirty="0"/>
              <a:t>: </a:t>
            </a:r>
            <a:r>
              <a:rPr lang="en-US" altLang="ko-KR" sz="2200" dirty="0">
                <a:hlinkClick r:id="rId2"/>
              </a:rPr>
              <a:t>https://ko.wikipedia.org/wiki/Linux</a:t>
            </a:r>
            <a:endParaRPr lang="en-US" altLang="ko-KR" sz="22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21D4-FE84-48E2-9AD5-AC9B5F24A3D1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85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722414"/>
          </a:xfrm>
        </p:spPr>
        <p:txBody>
          <a:bodyPr/>
          <a:lstStyle/>
          <a:p>
            <a:r>
              <a:rPr lang="ko-KR" altLang="en-US" dirty="0"/>
              <a:t>유닉스 역사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6064-4B44-4B10-9072-13BB88A96C0D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458" y="1240510"/>
            <a:ext cx="6681083" cy="4962872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50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C18-5171-4319-ADE3-87332E4F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72070-5771-49B0-96DA-9E43AE2C5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POSIX(Portable operating system interface, /ˈpɒzɪks/)</a:t>
            </a:r>
            <a:r>
              <a:rPr lang="ko-KR" altLang="en-US" sz="2400" dirty="0"/>
              <a:t>는 이식 가능한 운영 체제 인터페이스이다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서로 다른 </a:t>
            </a:r>
            <a:r>
              <a:rPr lang="en-US" altLang="ko-KR" sz="2400" dirty="0"/>
              <a:t>UNIX</a:t>
            </a:r>
            <a:r>
              <a:rPr lang="ko-KR" altLang="en-US" sz="2400" dirty="0"/>
              <a:t>의 공통 </a:t>
            </a:r>
            <a:r>
              <a:rPr lang="en-US" altLang="ko-KR" sz="2400" dirty="0"/>
              <a:t>API</a:t>
            </a:r>
            <a:r>
              <a:rPr lang="ko-KR" altLang="en-US" sz="2400" dirty="0"/>
              <a:t>를 정리하여 이식성이 높은 유닉스 응용 프로그램 개발이 목적이다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IEEE</a:t>
            </a:r>
            <a:r>
              <a:rPr lang="ko-KR" altLang="en-US" sz="2400" dirty="0"/>
              <a:t>가 책정한 애플리케이션 인터페이스 규격이다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규격의 내용은 </a:t>
            </a:r>
            <a:r>
              <a:rPr lang="en-US" altLang="ko-KR" sz="2400" dirty="0"/>
              <a:t>C </a:t>
            </a:r>
            <a:r>
              <a:rPr lang="ko-KR" altLang="en-US" sz="2400" dirty="0"/>
              <a:t>언어의 커널 시스템 함수</a:t>
            </a:r>
            <a:r>
              <a:rPr lang="en-US" altLang="ko-KR" sz="2400" dirty="0"/>
              <a:t>, </a:t>
            </a:r>
            <a:r>
              <a:rPr lang="ko-KR" altLang="en-US" sz="2400" dirty="0"/>
              <a:t>프로세스 환경</a:t>
            </a:r>
            <a:r>
              <a:rPr lang="en-US" altLang="ko-KR" sz="2400" dirty="0"/>
              <a:t>, </a:t>
            </a:r>
            <a:r>
              <a:rPr lang="ko-KR" altLang="en-US" sz="2400" dirty="0"/>
              <a:t>파일과 디렉터리</a:t>
            </a:r>
            <a:r>
              <a:rPr lang="en-US" altLang="ko-KR" sz="2400" dirty="0"/>
              <a:t>, </a:t>
            </a:r>
            <a:r>
              <a:rPr lang="ko-KR" altLang="en-US" sz="2400" dirty="0"/>
              <a:t>시스템 데이터베이스</a:t>
            </a:r>
            <a:r>
              <a:rPr lang="en-US" altLang="ko-KR" sz="2400" dirty="0"/>
              <a:t>(</a:t>
            </a:r>
            <a:r>
              <a:rPr lang="ko-KR" altLang="en-US" sz="2400" dirty="0"/>
              <a:t>암호 파일 등</a:t>
            </a:r>
            <a:r>
              <a:rPr lang="en-US" altLang="ko-KR" sz="2400" dirty="0"/>
              <a:t>), tar </a:t>
            </a:r>
            <a:r>
              <a:rPr lang="ko-KR" altLang="en-US" sz="2400" dirty="0"/>
              <a:t>압축 포맷 등의 분야를 포함한다</a:t>
            </a:r>
            <a:r>
              <a:rPr lang="en-US" altLang="ko-KR" sz="2400" dirty="0"/>
              <a:t>.</a:t>
            </a:r>
          </a:p>
          <a:p>
            <a:r>
              <a:rPr lang="en-US" sz="2400" dirty="0"/>
              <a:t>C POSIX</a:t>
            </a:r>
            <a:r>
              <a:rPr lang="ko-KR" altLang="en-US" sz="2400" dirty="0"/>
              <a:t>는 </a:t>
            </a:r>
            <a:r>
              <a:rPr lang="en-US" sz="2400" dirty="0"/>
              <a:t>ANSI C</a:t>
            </a:r>
            <a:r>
              <a:rPr lang="ko-KR" altLang="en-US" sz="2400" dirty="0"/>
              <a:t>와 호환된다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EC066-9E1F-494F-BCC8-7F743468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F0FA-E433-4E89-A1CB-D28E4E2B3F2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F50B9-DB23-415F-873F-69F48D36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D591B-1DB6-4967-940D-61404D7F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26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실행 수준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422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리눅스 런레벨</a:t>
            </a:r>
            <a:r>
              <a:rPr lang="en-US" altLang="ko-KR" sz="2000" dirty="0"/>
              <a:t>(runlevel)</a:t>
            </a:r>
            <a:r>
              <a:rPr lang="ko-KR" altLang="en-US" sz="2000" dirty="0"/>
              <a:t>은  유닉스 운영체제가 실행되는 모드이다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실행 수준 마다 실행되는 서비스가 다르다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3EA8-B219-4A40-AEA9-4E7F443B2B86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9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499846"/>
              </p:ext>
            </p:extLst>
          </p:nvPr>
        </p:nvGraphicFramePr>
        <p:xfrm>
          <a:off x="883616" y="2452428"/>
          <a:ext cx="8271769" cy="36943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8559">
                  <a:extLst>
                    <a:ext uri="{9D8B030D-6E8A-4147-A177-3AD203B41FA5}">
                      <a16:colId xmlns:a16="http://schemas.microsoft.com/office/drawing/2014/main" val="2946394072"/>
                    </a:ext>
                  </a:extLst>
                </a:gridCol>
                <a:gridCol w="3090025">
                  <a:extLst>
                    <a:ext uri="{9D8B030D-6E8A-4147-A177-3AD203B41FA5}">
                      <a16:colId xmlns:a16="http://schemas.microsoft.com/office/drawing/2014/main" val="1881725520"/>
                    </a:ext>
                  </a:extLst>
                </a:gridCol>
                <a:gridCol w="4253185">
                  <a:extLst>
                    <a:ext uri="{9D8B030D-6E8A-4147-A177-3AD203B41FA5}">
                      <a16:colId xmlns:a16="http://schemas.microsoft.com/office/drawing/2014/main" val="2039964892"/>
                    </a:ext>
                  </a:extLst>
                </a:gridCol>
              </a:tblGrid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레벨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모드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동작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1589227319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Halt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시스템 종료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1855123632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Single-User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관리자 모드 실행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2951539129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Multi-User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네트웍 없이 데몬 실행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2241427673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Multi-User with Networking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텍스트 모드 </a:t>
                      </a:r>
                      <a:r>
                        <a:rPr lang="en-US" altLang="ko-KR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/ </a:t>
                      </a:r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시스템 정상 실행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3652375310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Not used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사용자 정의 모드로</a:t>
                      </a:r>
                      <a:r>
                        <a:rPr lang="en-US" altLang="ko-KR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 </a:t>
                      </a:r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실행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481016850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X11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그래픽 모드 </a:t>
                      </a:r>
                      <a:r>
                        <a:rPr lang="en-US" altLang="ko-KR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/ </a:t>
                      </a:r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시스템 정상 실행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622843133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6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Reboot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리부팅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1390019610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Single-User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네트웍 없이 데몬 실행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837121761"/>
                  </a:ext>
                </a:extLst>
              </a:tr>
            </a:tbl>
          </a:graphicData>
        </a:graphic>
      </p:graphicFrame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40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리눅스 운영체제 설치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우분투 가상 머신 만들기</a:t>
            </a:r>
            <a:endParaRPr lang="en-US" altLang="ko-KR" dirty="0"/>
          </a:p>
          <a:p>
            <a:r>
              <a:rPr lang="ko-KR" altLang="en-US" dirty="0"/>
              <a:t>실습 환경 설정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61C2-2B7E-425D-8D30-C0278F7A850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65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부팅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디스크 동기화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sync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중지 명령어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init 0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poweroff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halt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shutdown now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리부팅 명령어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init 6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reboot</a:t>
            </a:r>
          </a:p>
          <a:p>
            <a:pPr marL="457200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그래픽 모드 전환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init 3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init 5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D21A-A7A6-446C-8853-2DCBF0178627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7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 철학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38939"/>
            <a:ext cx="8686800" cy="10674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모든 것은 파일이다</a:t>
            </a:r>
            <a:r>
              <a:rPr lang="en-US" altLang="ko-KR" sz="20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파일</a:t>
            </a:r>
            <a:r>
              <a:rPr lang="en-US" altLang="ko-KR" sz="2000" dirty="0"/>
              <a:t>, </a:t>
            </a:r>
            <a:r>
              <a:rPr lang="ko-KR" altLang="en-US" sz="2000" dirty="0"/>
              <a:t>디바이스 및 폴더가 동등한 개념이다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0B59-C7B8-4934-8580-7D6C9750DB9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92" y="2444311"/>
            <a:ext cx="5877787" cy="377415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87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리눅스 시스템 구조도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2EE7-89AD-4187-BD21-8427D6BCB68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sp>
        <p:nvSpPr>
          <p:cNvPr id="16" name="내용 개체 틀 15"/>
          <p:cNvSpPr>
            <a:spLocks noGrp="1"/>
          </p:cNvSpPr>
          <p:nvPr>
            <p:ph idx="4294967295"/>
          </p:nvPr>
        </p:nvSpPr>
        <p:spPr>
          <a:xfrm>
            <a:off x="6093070" y="5210492"/>
            <a:ext cx="3194054" cy="5076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* </a:t>
            </a:r>
            <a:r>
              <a:rPr lang="ko-KR" altLang="en-US" sz="1600" dirty="0"/>
              <a:t>리눅스 쉘은 어플리케이션이다</a:t>
            </a:r>
            <a:r>
              <a:rPr lang="en-US" altLang="ko-KR" sz="1600" dirty="0"/>
              <a:t>.</a:t>
            </a:r>
            <a:r>
              <a:rPr lang="en-US" sz="1600" dirty="0"/>
              <a:t> 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437752" y="1974518"/>
            <a:ext cx="3988448" cy="3105482"/>
            <a:chOff x="2541119" y="2304442"/>
            <a:chExt cx="4415486" cy="3522528"/>
          </a:xfrm>
        </p:grpSpPr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2845426" y="2304442"/>
              <a:ext cx="4111179" cy="352252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/>
            <a:lstStyle/>
            <a:p>
              <a:pPr algn="ctr"/>
              <a:endParaRPr lang="en-US" sz="1600" dirty="0"/>
            </a:p>
          </p:txBody>
        </p:sp>
        <p:sp>
          <p:nvSpPr>
            <p:cNvPr id="18" name="원형 17"/>
            <p:cNvSpPr/>
            <p:nvPr/>
          </p:nvSpPr>
          <p:spPr>
            <a:xfrm>
              <a:off x="2541119" y="3169931"/>
              <a:ext cx="3858931" cy="2360688"/>
            </a:xfrm>
            <a:prstGeom prst="pie">
              <a:avLst>
                <a:gd name="adj1" fmla="val 15797253"/>
                <a:gd name="adj2" fmla="val 114285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4" name="원형 13"/>
            <p:cNvSpPr/>
            <p:nvPr/>
          </p:nvSpPr>
          <p:spPr>
            <a:xfrm>
              <a:off x="3220426" y="3202413"/>
              <a:ext cx="2217847" cy="2138909"/>
            </a:xfrm>
            <a:prstGeom prst="pie">
              <a:avLst>
                <a:gd name="adj1" fmla="val 7889970"/>
                <a:gd name="adj2" fmla="val 15775391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525901" y="3497178"/>
              <a:ext cx="2515381" cy="203344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4134051" y="4303941"/>
              <a:ext cx="1304222" cy="109248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b="1" dirty="0"/>
                <a:t>Kernel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27452" y="2547946"/>
              <a:ext cx="1547125" cy="4538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</a:rPr>
                <a:t>Application</a:t>
              </a:r>
              <a:endParaRPr 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10389" y="3748204"/>
              <a:ext cx="1946403" cy="453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Call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01506" y="3335172"/>
              <a:ext cx="8826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Shell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0770" y="3102722"/>
              <a:ext cx="14859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079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커널</a:t>
            </a:r>
            <a:r>
              <a:rPr lang="en-US" altLang="ko-KR" dirty="0"/>
              <a:t>, </a:t>
            </a:r>
            <a:r>
              <a:rPr lang="ko-KR" altLang="en-US" dirty="0"/>
              <a:t>쉘</a:t>
            </a:r>
            <a:r>
              <a:rPr lang="en-US" altLang="ko-KR" dirty="0"/>
              <a:t>, </a:t>
            </a:r>
            <a:r>
              <a:rPr lang="ko-KR" altLang="en-US" dirty="0"/>
              <a:t>명령어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193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사용자가 터미널에서 입력한 명령한 명령어는 쉘</a:t>
            </a:r>
            <a:r>
              <a:rPr lang="en-US" altLang="ko-KR" sz="2000" dirty="0"/>
              <a:t>(shell)</a:t>
            </a:r>
            <a:r>
              <a:rPr lang="ko-KR" altLang="en-US" sz="2000" dirty="0"/>
              <a:t>을 통하여 커널</a:t>
            </a:r>
            <a:r>
              <a:rPr lang="en-US" altLang="ko-KR" sz="2000" dirty="0"/>
              <a:t>(Kernel)</a:t>
            </a:r>
            <a:r>
              <a:rPr lang="ko-KR" altLang="en-US" sz="2000" dirty="0"/>
              <a:t>에서 실행된다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쉘은 커널의 오동작을 방지한다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A00-2A62-4F1F-822F-BE693627BB6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963971" y="2838616"/>
            <a:ext cx="6135247" cy="3186840"/>
            <a:chOff x="1693627" y="2510879"/>
            <a:chExt cx="6453300" cy="3522528"/>
          </a:xfrm>
        </p:grpSpPr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693627" y="2510879"/>
              <a:ext cx="4111179" cy="352252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/>
            <a:lstStyle/>
            <a:p>
              <a:pPr algn="ctr"/>
              <a:endParaRPr lang="en-US" dirty="0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2162754" y="3274234"/>
              <a:ext cx="2515381" cy="2326466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2761013" y="4281989"/>
              <a:ext cx="1188720" cy="109248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/>
                <a:t>Kernel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14068" y="2709625"/>
              <a:ext cx="11079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명령어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332" y="3924450"/>
              <a:ext cx="577070" cy="57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dn4.iconfinder.com/data/icons/small-n-flat/24/user-alt-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778" y="3757598"/>
              <a:ext cx="874149" cy="874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왼쪽/오른쪽 화살표 17"/>
            <p:cNvSpPr/>
            <p:nvPr/>
          </p:nvSpPr>
          <p:spPr>
            <a:xfrm>
              <a:off x="5970003" y="3977281"/>
              <a:ext cx="1198502" cy="593947"/>
            </a:xfrm>
            <a:prstGeom prst="leftRightArrow">
              <a:avLst>
                <a:gd name="adj1" fmla="val 36254"/>
                <a:gd name="adj2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562" y="3332763"/>
              <a:ext cx="1222204" cy="86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2914068" y="3471900"/>
              <a:ext cx="8826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883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입력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  <a:r>
              <a:rPr lang="en-US" altLang="ko-KR" dirty="0"/>
              <a:t>/</a:t>
            </a:r>
            <a:r>
              <a:rPr lang="ko-KR" altLang="en-US" dirty="0"/>
              <a:t>에러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847973" cy="22419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리눅스의 명령 실행 시 표준 파일이</a:t>
            </a:r>
            <a:r>
              <a:rPr lang="en-US" altLang="ko-KR" sz="1800" dirty="0"/>
              <a:t> </a:t>
            </a:r>
            <a:r>
              <a:rPr lang="ko-KR" altLang="en-US" sz="1800" dirty="0"/>
              <a:t>있다</a:t>
            </a:r>
            <a:r>
              <a:rPr lang="en-US" altLang="ko-KR" sz="1800" dirty="0"/>
              <a:t>.</a:t>
            </a:r>
            <a:endParaRPr lang="en-US" sz="1800" dirty="0"/>
          </a:p>
          <a:p>
            <a:pPr lvl="1">
              <a:lnSpc>
                <a:spcPct val="110000"/>
              </a:lnSpc>
            </a:pPr>
            <a:r>
              <a:rPr lang="en-US" sz="1800" dirty="0"/>
              <a:t>stdin    : </a:t>
            </a:r>
            <a:r>
              <a:rPr lang="ko-KR" altLang="en-US" sz="1800" dirty="0"/>
              <a:t>표준 입력 </a:t>
            </a:r>
            <a:r>
              <a:rPr lang="en-US" altLang="ko-KR" sz="1800" dirty="0"/>
              <a:t>/ </a:t>
            </a:r>
            <a:r>
              <a:rPr lang="ko-KR" altLang="en-US" sz="1800" dirty="0"/>
              <a:t>키보드</a:t>
            </a:r>
            <a:endParaRPr lang="en-US" sz="1800" dirty="0"/>
          </a:p>
          <a:p>
            <a:pPr lvl="1">
              <a:lnSpc>
                <a:spcPct val="110000"/>
              </a:lnSpc>
            </a:pPr>
            <a:r>
              <a:rPr lang="en-US" sz="1800" dirty="0"/>
              <a:t>stdout  : </a:t>
            </a:r>
            <a:r>
              <a:rPr lang="ko-KR" altLang="en-US" sz="1800" dirty="0"/>
              <a:t>표준 출력 </a:t>
            </a:r>
            <a:r>
              <a:rPr lang="en-US" altLang="ko-KR" sz="1800" dirty="0"/>
              <a:t>/ </a:t>
            </a:r>
            <a:r>
              <a:rPr lang="ko-KR" altLang="en-US" sz="1800" dirty="0"/>
              <a:t>화면</a:t>
            </a:r>
            <a:endParaRPr lang="en-US" altLang="ko-KR" sz="1800" dirty="0"/>
          </a:p>
          <a:p>
            <a:pPr lvl="1">
              <a:lnSpc>
                <a:spcPct val="110000"/>
              </a:lnSpc>
            </a:pPr>
            <a:r>
              <a:rPr lang="en-US" sz="1800" dirty="0"/>
              <a:t>stderr   : </a:t>
            </a:r>
            <a:r>
              <a:rPr lang="ko-KR" altLang="en-US" sz="1800" dirty="0"/>
              <a:t>표준 에러 </a:t>
            </a:r>
            <a:r>
              <a:rPr lang="en-US" altLang="ko-KR" sz="1800" dirty="0"/>
              <a:t>/ </a:t>
            </a:r>
            <a:r>
              <a:rPr lang="ko-KR" altLang="en-US" sz="1800" dirty="0"/>
              <a:t>화면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표준 입력</a:t>
            </a:r>
            <a:r>
              <a:rPr lang="en-US" altLang="ko-KR" sz="1800" dirty="0"/>
              <a:t>/</a:t>
            </a:r>
            <a:r>
              <a:rPr lang="ko-KR" altLang="en-US" sz="1800" dirty="0"/>
              <a:t>출력</a:t>
            </a:r>
            <a:r>
              <a:rPr lang="en-US" altLang="ko-KR" sz="1800" dirty="0"/>
              <a:t>/</a:t>
            </a:r>
            <a:r>
              <a:rPr lang="ko-KR" altLang="en-US" sz="1800" dirty="0"/>
              <a:t>에러 파일의 물리적 형태는 정의되지 않는다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F553-4304-4B03-8ED7-55CCCD26E1D0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1617984" y="4038211"/>
            <a:ext cx="6737870" cy="1538105"/>
            <a:chOff x="955899" y="3775743"/>
            <a:chExt cx="8078669" cy="1844180"/>
          </a:xfrm>
        </p:grpSpPr>
        <p:sp>
          <p:nvSpPr>
            <p:cNvPr id="7" name="도넛 6"/>
            <p:cNvSpPr/>
            <p:nvPr/>
          </p:nvSpPr>
          <p:spPr>
            <a:xfrm>
              <a:off x="3962399" y="3775743"/>
              <a:ext cx="1732547" cy="1732547"/>
            </a:xfrm>
            <a:prstGeom prst="donut">
              <a:avLst>
                <a:gd name="adj" fmla="val 18606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2261937" y="4099114"/>
              <a:ext cx="1419725" cy="101029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stdin</a:t>
              </a: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6095999" y="3775743"/>
              <a:ext cx="1491914" cy="828519"/>
            </a:xfrm>
            <a:prstGeom prst="rightArrow">
              <a:avLst>
                <a:gd name="adj1" fmla="val 52787"/>
                <a:gd name="adj2" fmla="val 5358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stdout</a:t>
              </a: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6096000" y="4791404"/>
              <a:ext cx="1491914" cy="828519"/>
            </a:xfrm>
            <a:prstGeom prst="rightArrow">
              <a:avLst>
                <a:gd name="adj1" fmla="val 52787"/>
                <a:gd name="adj2" fmla="val 5358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stderr</a:t>
              </a:r>
            </a:p>
          </p:txBody>
        </p:sp>
        <p:pic>
          <p:nvPicPr>
            <p:cNvPr id="1028" name="Picture 4" descr="input, keyboard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99" y="4084108"/>
              <a:ext cx="1025301" cy="102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cdn2.iconfinder.com/data/icons/picol-vector/32/screen_16to9-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8966" y="3946715"/>
              <a:ext cx="1045602" cy="1045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370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파이프</a:t>
            </a:r>
            <a:r>
              <a:rPr lang="en-US" altLang="ko-KR" dirty="0"/>
              <a:t>(Pipe)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847973" cy="121521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표준 출력은 파이프를 통하여 다른 프로세스의 표준 입력으로 연결된다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F3D-423C-4D34-9ADD-A151B6D2355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 rot="1119648">
            <a:off x="946510" y="3624545"/>
            <a:ext cx="7767584" cy="976495"/>
            <a:chOff x="900540" y="3708209"/>
            <a:chExt cx="8233021" cy="1123306"/>
          </a:xfrm>
        </p:grpSpPr>
        <p:grpSp>
          <p:nvGrpSpPr>
            <p:cNvPr id="11" name="그룹 10"/>
            <p:cNvGrpSpPr/>
            <p:nvPr/>
          </p:nvGrpSpPr>
          <p:grpSpPr>
            <a:xfrm>
              <a:off x="900540" y="3708209"/>
              <a:ext cx="3298142" cy="1123306"/>
              <a:chOff x="1025308" y="3733952"/>
              <a:chExt cx="5326974" cy="1732547"/>
            </a:xfrm>
          </p:grpSpPr>
          <p:sp>
            <p:nvSpPr>
              <p:cNvPr id="7" name="도넛 6"/>
              <p:cNvSpPr/>
              <p:nvPr/>
            </p:nvSpPr>
            <p:spPr>
              <a:xfrm>
                <a:off x="2828801" y="3733952"/>
                <a:ext cx="1732547" cy="1732547"/>
              </a:xfrm>
              <a:prstGeom prst="donut">
                <a:avLst>
                  <a:gd name="adj" fmla="val 18606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PROCESS</a:t>
                </a:r>
              </a:p>
            </p:txBody>
          </p:sp>
          <p:sp>
            <p:nvSpPr>
              <p:cNvPr id="8" name="오른쪽 화살표 7"/>
              <p:cNvSpPr/>
              <p:nvPr/>
            </p:nvSpPr>
            <p:spPr>
              <a:xfrm>
                <a:off x="1025308" y="4075051"/>
                <a:ext cx="1717891" cy="1010296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input</a:t>
                </a:r>
              </a:p>
            </p:txBody>
          </p:sp>
          <p:sp>
            <p:nvSpPr>
              <p:cNvPr id="9" name="오른쪽 화살표 8"/>
              <p:cNvSpPr/>
              <p:nvPr/>
            </p:nvSpPr>
            <p:spPr>
              <a:xfrm>
                <a:off x="4715988" y="4177425"/>
                <a:ext cx="1636294" cy="828520"/>
              </a:xfrm>
              <a:prstGeom prst="rightArrow">
                <a:avLst>
                  <a:gd name="adj1" fmla="val 52787"/>
                  <a:gd name="adj2" fmla="val 53581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stdout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783600" y="3708209"/>
              <a:ext cx="3349961" cy="1123306"/>
              <a:chOff x="1176854" y="3733952"/>
              <a:chExt cx="5410669" cy="1732547"/>
            </a:xfrm>
          </p:grpSpPr>
          <p:sp>
            <p:nvSpPr>
              <p:cNvPr id="17" name="도넛 16"/>
              <p:cNvSpPr/>
              <p:nvPr/>
            </p:nvSpPr>
            <p:spPr>
              <a:xfrm>
                <a:off x="3064041" y="3733952"/>
                <a:ext cx="1732547" cy="1732547"/>
              </a:xfrm>
              <a:prstGeom prst="donut">
                <a:avLst>
                  <a:gd name="adj" fmla="val 18606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PROCESS</a:t>
                </a:r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1176854" y="4075049"/>
                <a:ext cx="1717891" cy="1010296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stdin</a:t>
                </a:r>
              </a:p>
            </p:txBody>
          </p:sp>
          <p:sp>
            <p:nvSpPr>
              <p:cNvPr id="19" name="오른쪽 화살표 18"/>
              <p:cNvSpPr/>
              <p:nvPr/>
            </p:nvSpPr>
            <p:spPr>
              <a:xfrm>
                <a:off x="4951229" y="4165936"/>
                <a:ext cx="1636294" cy="828520"/>
              </a:xfrm>
              <a:prstGeom prst="rightArrow">
                <a:avLst>
                  <a:gd name="adj1" fmla="val 52787"/>
                  <a:gd name="adj2" fmla="val 53581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stdout</a:t>
                </a: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393574" y="3995737"/>
              <a:ext cx="1118851" cy="596104"/>
              <a:chOff x="4393573" y="3995738"/>
              <a:chExt cx="1118851" cy="596104"/>
            </a:xfrm>
          </p:grpSpPr>
          <p:sp>
            <p:nvSpPr>
              <p:cNvPr id="20" name="원통 19"/>
              <p:cNvSpPr/>
              <p:nvPr/>
            </p:nvSpPr>
            <p:spPr>
              <a:xfrm rot="5400000">
                <a:off x="4654947" y="3734364"/>
                <a:ext cx="596104" cy="1118851"/>
              </a:xfrm>
              <a:prstGeom prst="can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60532" y="4099062"/>
                <a:ext cx="848169" cy="389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파이프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02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디렉토리 구조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B84E5-A543-4A7C-8233-4A1B8D9FB45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28" y="1302120"/>
            <a:ext cx="7480144" cy="483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99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리눅스 </a:t>
            </a:r>
            <a:r>
              <a:rPr lang="en-US" altLang="ko-KR" sz="4800" dirty="0"/>
              <a:t>C </a:t>
            </a:r>
            <a:r>
              <a:rPr lang="ko-KR" altLang="en-US" sz="4800" dirty="0"/>
              <a:t>프로그래밍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main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/>
              <a:t>C/C++ type</a:t>
            </a:r>
          </a:p>
          <a:p>
            <a:r>
              <a:rPr lang="en-US" dirty="0"/>
              <a:t>printf</a:t>
            </a:r>
          </a:p>
          <a:p>
            <a:r>
              <a:rPr lang="en-US" dirty="0"/>
              <a:t>scanf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6EE4-5468-4FE2-AD2C-85767049F7C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46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ko-KR" altLang="en-US" dirty="0"/>
              <a:t>프로그래밍 언어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73729"/>
          </a:xfrm>
        </p:spPr>
        <p:txBody>
          <a:bodyPr>
            <a:normAutofit/>
          </a:bodyPr>
          <a:lstStyle/>
          <a:p>
            <a:r>
              <a:rPr lang="en-US" dirty="0"/>
              <a:t>An Introduction to the C Programming Language and Software Design</a:t>
            </a:r>
          </a:p>
          <a:p>
            <a:pPr lvl="1"/>
            <a:r>
              <a:rPr lang="en-US" sz="2400" dirty="0">
                <a:hlinkClick r:id="rId2"/>
              </a:rPr>
              <a:t>http://www-personal.acfr.usyd.edu.au/tbailey/ctext/ctext.pdf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61F7-C608-4FAF-A25B-158235632596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97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ko-KR" altLang="en-US" dirty="0"/>
              <a:t>프로그램 예제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0F7F2-9126-4E6A-B54D-FDFA161E41E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965666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소스 파일 작성</a:t>
            </a:r>
            <a:endParaRPr lang="en-US" altLang="ko-KR" sz="2400" dirty="0"/>
          </a:p>
          <a:p>
            <a:pPr lvl="1"/>
            <a:r>
              <a:rPr lang="ko-KR" altLang="en-US" sz="2400" dirty="0"/>
              <a:t> </a:t>
            </a:r>
            <a:r>
              <a:rPr lang="en-US" altLang="ko-KR" sz="2400" dirty="0"/>
              <a:t>hello.c </a:t>
            </a:r>
            <a:r>
              <a:rPr lang="ko-KR" altLang="en-US" sz="2400" dirty="0"/>
              <a:t>파일 편집</a:t>
            </a:r>
            <a:endParaRPr lang="en-US" altLang="ko-KR" sz="2400" dirty="0"/>
          </a:p>
          <a:p>
            <a:r>
              <a:rPr lang="ko-KR" altLang="en-US" sz="2400" dirty="0"/>
              <a:t>소스 컴파일</a:t>
            </a:r>
            <a:endParaRPr lang="en-US" altLang="ko-KR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400" dirty="0"/>
              <a:t>gcc hello.c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ko-KR" sz="2400" dirty="0"/>
              <a:t>a.out </a:t>
            </a:r>
            <a:r>
              <a:rPr lang="ko-KR" altLang="en-US" sz="2400" dirty="0"/>
              <a:t>실행 파일이 생성된다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실행</a:t>
            </a:r>
            <a:endParaRPr lang="en-US" altLang="ko-KR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sz="2400" dirty="0"/>
              <a:t>./a.out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281363" y="3429000"/>
            <a:ext cx="5995976" cy="27291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36576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/* First C program: Hello World */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&lt;stdio.h&gt;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argc,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** argv){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"Hello World!</a:t>
            </a:r>
            <a:r>
              <a:rPr lang="en-US" sz="18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26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Workstation Player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99409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Virtual Machine Ware</a:t>
            </a:r>
          </a:p>
          <a:p>
            <a:pPr lvl="1"/>
            <a:r>
              <a:rPr lang="ko-KR" altLang="en-US" sz="1800" dirty="0"/>
              <a:t>가상 머신을 생성하고 실행하는 프로그램</a:t>
            </a:r>
            <a:endParaRPr lang="en-US" altLang="ko-KR" sz="1800" dirty="0"/>
          </a:p>
          <a:p>
            <a:r>
              <a:rPr lang="ko-KR" altLang="en-US" sz="1800" dirty="0"/>
              <a:t>다운로드 및 설치</a:t>
            </a:r>
            <a:endParaRPr lang="en-US" altLang="ko-KR" sz="1800" dirty="0"/>
          </a:p>
          <a:p>
            <a:pPr lvl="1"/>
            <a:r>
              <a:rPr lang="en-US" sz="1800" dirty="0">
                <a:hlinkClick r:id="rId2"/>
              </a:rPr>
              <a:t>https://www.vmware.com/products/workstation-player.html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CD29-E65C-4210-9AF0-DBC172888CD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75" y="2995512"/>
            <a:ext cx="3993256" cy="32003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922" y="2995513"/>
            <a:ext cx="3878184" cy="32003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04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main </a:t>
            </a:r>
            <a:r>
              <a:rPr lang="ko-KR" altLang="en-US" dirty="0"/>
              <a:t>함수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928183" cy="372926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 </a:t>
            </a:r>
            <a:r>
              <a:rPr lang="ko-KR" altLang="en-US" sz="1800" dirty="0"/>
              <a:t>프로그램은 </a:t>
            </a:r>
            <a:r>
              <a:rPr lang="en-US" altLang="ko-KR" sz="1800" dirty="0"/>
              <a:t>main</a:t>
            </a:r>
            <a:r>
              <a:rPr lang="ko-KR" altLang="en-US" sz="1800" dirty="0"/>
              <a:t> 함수에서 시작한다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다음 양식 중 하나이다</a:t>
            </a:r>
            <a:r>
              <a:rPr lang="en-US" altLang="ko-KR" sz="1800" dirty="0"/>
              <a:t>.</a:t>
            </a:r>
          </a:p>
          <a:p>
            <a:pPr lvl="1"/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(){ 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return 0; } 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argc,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** argv){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return 0; }</a:t>
            </a:r>
          </a:p>
          <a:p>
            <a:pPr lvl="2"/>
            <a:r>
              <a:rPr lang="en-US" altLang="ko-KR" sz="1800" dirty="0">
                <a:solidFill>
                  <a:srgbClr val="6A9955"/>
                </a:solidFill>
                <a:latin typeface="Consolas" panose="020B0609020204030204" pitchFamily="49" charset="0"/>
              </a:rPr>
              <a:t>argc: </a:t>
            </a:r>
            <a:r>
              <a:rPr lang="ko-KR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프로그램에 전달된 인수의 갯수</a:t>
            </a:r>
            <a:endParaRPr lang="en-US" altLang="ko-KR" sz="18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argv: </a:t>
            </a:r>
            <a:r>
              <a:rPr lang="ko-KR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프로그램에 전달된 인수의 값들</a:t>
            </a:r>
            <a:endParaRPr lang="en-US" altLang="ko-KR" sz="18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ko-KR" altLang="en-US" sz="1800" dirty="0">
                <a:latin typeface="Consolas" panose="020B0609020204030204" pitchFamily="49" charset="0"/>
              </a:rPr>
              <a:t>프로그램 인수 </a:t>
            </a:r>
            <a:r>
              <a:rPr lang="en-US" altLang="ko-KR" sz="1800" dirty="0">
                <a:latin typeface="Consolas" panose="020B0609020204030204" pitchFamily="49" charset="0"/>
              </a:rPr>
              <a:t>: </a:t>
            </a:r>
            <a:r>
              <a:rPr lang="ko-KR" altLang="en-US" sz="1800" dirty="0">
                <a:latin typeface="Consolas" panose="020B0609020204030204" pitchFamily="49" charset="0"/>
              </a:rPr>
              <a:t>쉘에서 스페이스로 구분되어 입력된다</a:t>
            </a:r>
            <a:r>
              <a:rPr lang="en-US" altLang="ko-KR" sz="1800" dirty="0"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예</a:t>
            </a:r>
            <a:r>
              <a:rPr lang="en-US" altLang="ko-KR" sz="1800" dirty="0">
                <a:latin typeface="Consolas" panose="020B0609020204030204" pitchFamily="49" charset="0"/>
              </a:rPr>
              <a:t>: $ a.out abc def</a:t>
            </a:r>
          </a:p>
          <a:p>
            <a:pPr lvl="2"/>
            <a:r>
              <a:rPr lang="en-US" altLang="ko-KR" sz="1800" dirty="0">
                <a:latin typeface="Consolas" panose="020B0609020204030204" pitchFamily="49" charset="0"/>
              </a:rPr>
              <a:t>argc = 3</a:t>
            </a:r>
          </a:p>
          <a:p>
            <a:pPr lvl="2"/>
            <a:r>
              <a:rPr lang="en-US" altLang="ko-KR" sz="1800" dirty="0">
                <a:latin typeface="Consolas" panose="020B0609020204030204" pitchFamily="49" charset="0"/>
              </a:rPr>
              <a:t>argv[0] = “a.out”, argv[1] = “abc”, argv[2] = “def”</a:t>
            </a:r>
          </a:p>
          <a:p>
            <a:pPr lvl="1"/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3541-0812-4B5E-8D26-9ECD113A1593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31368" y="5174050"/>
            <a:ext cx="7201430" cy="992786"/>
            <a:chOff x="1231368" y="5174050"/>
            <a:chExt cx="7201430" cy="992786"/>
          </a:xfrm>
          <a:solidFill>
            <a:schemeClr val="tx2">
              <a:lumMod val="75000"/>
            </a:schemeClr>
          </a:solidFill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1231368" y="5174050"/>
              <a:ext cx="7201429" cy="428680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514350" indent="-5143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 void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(){ }</a:t>
              </a:r>
            </a:p>
          </p:txBody>
        </p:sp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1231369" y="5715073"/>
              <a:ext cx="7201429" cy="451763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 int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argc, </a:t>
              </a:r>
              <a:r>
                <a:rPr lang="en-US" sz="20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char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** argv){ </a:t>
              </a:r>
              <a:r>
                <a:rPr lang="en-US" sz="20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611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 인수 출력 예제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D74B-8607-43A7-8165-02DE014DEA9D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647009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쉘에서 입력한 명령어의 인수의 값을 출력하는 예제</a:t>
            </a:r>
            <a:endParaRPr 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81037" y="2070007"/>
            <a:ext cx="8543925" cy="415117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182880" tIns="182880" rIns="91440" bIns="45720" rtlCol="0" anchor="t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&lt;stdio.h&gt;</a:t>
            </a:r>
          </a:p>
          <a:p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argc , </a:t>
            </a:r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** argv){</a:t>
            </a:r>
          </a:p>
          <a:p>
            <a:r>
              <a:rPr lang="en-US" sz="2000" b="1" dirty="0">
                <a:solidFill>
                  <a:srgbClr val="DCDCAA"/>
                </a:solidFill>
                <a:latin typeface="Consolas" panose="020B0609020204030204" pitchFamily="49" charset="0"/>
              </a:rPr>
              <a:t>    printf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"argc = %d</a:t>
            </a:r>
            <a:r>
              <a:rPr lang="en-US" sz="2000" b="1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, argc);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en-US" sz="20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; i &lt; argc; i ++){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000" b="1" dirty="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"argv[%d] = %s</a:t>
            </a:r>
            <a:r>
              <a:rPr lang="en-US" sz="2000" b="1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, i, argv[i]);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826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C/C++ </a:t>
            </a:r>
            <a:r>
              <a:rPr lang="ko-KR" altLang="en-US" dirty="0"/>
              <a:t>타입 지정자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4FBA-050E-41EF-8EDD-262195F908A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681038" y="1298959"/>
            <a:ext cx="3495011" cy="323917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범위 </a:t>
            </a:r>
            <a:r>
              <a:rPr lang="en-US" altLang="ko-KR" dirty="0"/>
              <a:t>static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변수가 항상 존재한다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상수 </a:t>
            </a:r>
            <a:r>
              <a:rPr lang="en-US" altLang="ko-KR" dirty="0"/>
              <a:t>const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값이 바뀌지 않는다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양수 </a:t>
            </a:r>
            <a:r>
              <a:rPr lang="en-US" altLang="ko-KR" dirty="0"/>
              <a:t>unsigned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0 </a:t>
            </a:r>
            <a:r>
              <a:rPr lang="ko-KR" altLang="en-US" dirty="0"/>
              <a:t>이상의 값을 할당한다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크기 </a:t>
            </a:r>
            <a:r>
              <a:rPr lang="en-US" altLang="ko-KR" dirty="0"/>
              <a:t>long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변수의 크기를 증가시킨다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포인터 </a:t>
            </a:r>
            <a:r>
              <a:rPr lang="en-US" altLang="ko-KR" dirty="0"/>
              <a:t>*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변수의 번지수를 값으로 가진다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4318639" y="3618782"/>
            <a:ext cx="5256497" cy="26560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0" rIns="91440" bIns="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i;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d;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unsigned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short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s;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char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c = </a:t>
            </a:r>
            <a:r>
              <a:rPr lang="en-US" dirty="0">
                <a:solidFill>
                  <a:srgbClr val="CE9178"/>
                </a:solidFill>
                <a:latin typeface="Inconsolata" panose="00000509000000000000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char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* str = </a:t>
            </a:r>
            <a:r>
              <a:rPr lang="en-US" dirty="0">
                <a:solidFill>
                  <a:srgbClr val="CE9178"/>
                </a:solidFill>
                <a:latin typeface="Inconsolata" panose="00000509000000000000" pitchFamily="49" charset="0"/>
              </a:rPr>
              <a:t>"ABCD"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; 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long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ld;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unsigned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long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long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cull = </a:t>
            </a:r>
            <a:r>
              <a:rPr lang="en-US" dirty="0">
                <a:solidFill>
                  <a:srgbClr val="B5CEA8"/>
                </a:solidFill>
                <a:latin typeface="Inconsolata" panose="00000509000000000000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;</a:t>
            </a:r>
            <a:endParaRPr lang="en-US" dirty="0">
              <a:latin typeface="Inconsolata" panose="00000509000000000000" pitchFamily="49" charset="0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30135" y="996879"/>
            <a:ext cx="5556114" cy="2337189"/>
            <a:chOff x="4030135" y="996879"/>
            <a:chExt cx="5556114" cy="2337189"/>
          </a:xfrm>
        </p:grpSpPr>
        <p:sp>
          <p:nvSpPr>
            <p:cNvPr id="22" name="직사각형 21"/>
            <p:cNvSpPr/>
            <p:nvPr/>
          </p:nvSpPr>
          <p:spPr>
            <a:xfrm>
              <a:off x="8739554" y="3022566"/>
              <a:ext cx="835826" cy="21665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선택 사항</a:t>
              </a:r>
              <a:endParaRPr lang="en-US" sz="10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50423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포인터</a:t>
              </a:r>
              <a:endParaRPr lang="en-US" sz="14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06365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형식</a:t>
              </a:r>
              <a:endParaRPr lang="en-US" sz="14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62307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크기</a:t>
              </a:r>
              <a:endParaRPr lang="en-US" sz="14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918250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양수</a:t>
              </a:r>
              <a:endParaRPr 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50423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*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06365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i="1" dirty="0"/>
                <a:t>keyword</a:t>
              </a:r>
              <a:endParaRPr lang="en-US" sz="1400" i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862307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short/long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18250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unsigned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74192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상수</a:t>
              </a:r>
              <a:endParaRPr 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74192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const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030135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범위</a:t>
              </a:r>
              <a:endParaRPr lang="en-US" sz="14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030135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static</a:t>
              </a:r>
            </a:p>
          </p:txBody>
        </p:sp>
        <p:sp>
          <p:nvSpPr>
            <p:cNvPr id="26" name="왼쪽 중괄호 25"/>
            <p:cNvSpPr/>
            <p:nvPr/>
          </p:nvSpPr>
          <p:spPr>
            <a:xfrm rot="5400000">
              <a:off x="6704019" y="-882711"/>
              <a:ext cx="264975" cy="4776915"/>
            </a:xfrm>
            <a:prstGeom prst="leftBrace">
              <a:avLst>
                <a:gd name="adj1" fmla="val 68025"/>
                <a:gd name="adj2" fmla="val 4811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41036" y="996879"/>
              <a:ext cx="842541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Type</a:t>
              </a:r>
            </a:p>
          </p:txBody>
        </p:sp>
        <p:sp>
          <p:nvSpPr>
            <p:cNvPr id="25" name="왼쪽 중괄호 24"/>
            <p:cNvSpPr/>
            <p:nvPr/>
          </p:nvSpPr>
          <p:spPr>
            <a:xfrm rot="5400000" flipH="1">
              <a:off x="5789503" y="1487935"/>
              <a:ext cx="235017" cy="2798958"/>
            </a:xfrm>
            <a:prstGeom prst="leftBrace">
              <a:avLst>
                <a:gd name="adj1" fmla="val 68025"/>
                <a:gd name="adj2" fmla="val 4811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96979" y="3075744"/>
              <a:ext cx="842541" cy="2583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Modifier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488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32152"/>
          </a:xfrm>
        </p:spPr>
        <p:txBody>
          <a:bodyPr>
            <a:normAutofit/>
          </a:bodyPr>
          <a:lstStyle/>
          <a:p>
            <a:r>
              <a:rPr lang="en-US" dirty="0"/>
              <a:t>C/C++ </a:t>
            </a:r>
            <a:r>
              <a:rPr lang="ko-KR" altLang="en-US" dirty="0"/>
              <a:t>타입</a:t>
            </a:r>
            <a:endParaRPr 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290776"/>
              </p:ext>
            </p:extLst>
          </p:nvPr>
        </p:nvGraphicFramePr>
        <p:xfrm>
          <a:off x="681039" y="1174118"/>
          <a:ext cx="8543923" cy="50552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630">
                  <a:extLst>
                    <a:ext uri="{9D8B030D-6E8A-4147-A177-3AD203B41FA5}">
                      <a16:colId xmlns:a16="http://schemas.microsoft.com/office/drawing/2014/main" val="1695783040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234287906"/>
                    </a:ext>
                  </a:extLst>
                </a:gridCol>
                <a:gridCol w="1166948">
                  <a:extLst>
                    <a:ext uri="{9D8B030D-6E8A-4147-A177-3AD203B41FA5}">
                      <a16:colId xmlns:a16="http://schemas.microsoft.com/office/drawing/2014/main" val="2978334796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3706923757"/>
                    </a:ext>
                  </a:extLst>
                </a:gridCol>
                <a:gridCol w="966652">
                  <a:extLst>
                    <a:ext uri="{9D8B030D-6E8A-4147-A177-3AD203B41FA5}">
                      <a16:colId xmlns:a16="http://schemas.microsoft.com/office/drawing/2014/main" val="3272656116"/>
                    </a:ext>
                  </a:extLst>
                </a:gridCol>
                <a:gridCol w="1232263">
                  <a:extLst>
                    <a:ext uri="{9D8B030D-6E8A-4147-A177-3AD203B41FA5}">
                      <a16:colId xmlns:a16="http://schemas.microsoft.com/office/drawing/2014/main" val="2476729425"/>
                    </a:ext>
                  </a:extLst>
                </a:gridCol>
                <a:gridCol w="735874">
                  <a:extLst>
                    <a:ext uri="{9D8B030D-6E8A-4147-A177-3AD203B41FA5}">
                      <a16:colId xmlns:a16="http://schemas.microsoft.com/office/drawing/2014/main" val="2705560983"/>
                    </a:ext>
                  </a:extLst>
                </a:gridCol>
                <a:gridCol w="1239202">
                  <a:extLst>
                    <a:ext uri="{9D8B030D-6E8A-4147-A177-3AD203B41FA5}">
                      <a16:colId xmlns:a16="http://schemas.microsoft.com/office/drawing/2014/main" val="1456663648"/>
                    </a:ext>
                  </a:extLst>
                </a:gridCol>
              </a:tblGrid>
              <a:tr h="341972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구분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타입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키워드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크기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(byte)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지정자</a:t>
                      </a:r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C++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비고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69299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양수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크기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881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unsigned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short/long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354609"/>
                  </a:ext>
                </a:extLst>
              </a:tr>
              <a:tr h="310883"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기본형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(</a:t>
                      </a:r>
                      <a:r>
                        <a:rPr lang="ko-KR" altLang="en-US" sz="1400" dirty="0"/>
                        <a:t>내장형</a:t>
                      </a:r>
                      <a:r>
                        <a:rPr lang="en-US" altLang="ko-KR" sz="1400" dirty="0"/>
                        <a:t>)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정수형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bool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C++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true/false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629698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char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375873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wchar_t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한글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253394"/>
                  </a:ext>
                </a:extLst>
              </a:tr>
              <a:tr h="335889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최적 정수형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642507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실수형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166209"/>
                  </a:ext>
                </a:extLst>
              </a:tr>
              <a:tr h="335889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double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최적 실수형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441478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void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void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911982"/>
                  </a:ext>
                </a:extLst>
              </a:tr>
              <a:tr h="31088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구조형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구조체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struct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804588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통합형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union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461577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열거형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enum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064124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클래스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C++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520039"/>
                  </a:ext>
                </a:extLst>
              </a:tr>
              <a:tr h="3108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포인터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013390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배열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[ ]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221620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FF5B-8B4B-4EC2-B4C8-FFDAE61E26C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33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포맷 입출력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545079"/>
          </a:xfrm>
        </p:spPr>
        <p:txBody>
          <a:bodyPr>
            <a:normAutofit/>
          </a:bodyPr>
          <a:lstStyle/>
          <a:p>
            <a:r>
              <a:rPr lang="en-US" sz="2600" dirty="0"/>
              <a:t>printf</a:t>
            </a:r>
            <a:r>
              <a:rPr lang="ko-KR" altLang="en-US" sz="2600" dirty="0"/>
              <a:t>는 변수의 값을 포맷된 문자에 할당한다</a:t>
            </a:r>
            <a:r>
              <a:rPr lang="en-US" altLang="ko-KR" sz="2600" dirty="0"/>
              <a:t>.</a:t>
            </a:r>
          </a:p>
          <a:p>
            <a:r>
              <a:rPr lang="en-US" sz="2600" dirty="0"/>
              <a:t>scanf</a:t>
            </a:r>
            <a:r>
              <a:rPr lang="ko-KR" altLang="en-US" sz="2600" dirty="0"/>
              <a:t>는 포맷된 문자열 값을 변수에 할당한다</a:t>
            </a:r>
            <a:r>
              <a:rPr lang="en-US" altLang="ko-KR" sz="2600" dirty="0"/>
              <a:t>.</a:t>
            </a:r>
            <a:r>
              <a:rPr lang="en-US" sz="2600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3FABC-681E-4503-81BE-383AA401A9F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F765B-9215-48BE-9587-1348375A2661}"/>
              </a:ext>
            </a:extLst>
          </p:cNvPr>
          <p:cNvGrpSpPr/>
          <p:nvPr/>
        </p:nvGrpSpPr>
        <p:grpSpPr>
          <a:xfrm>
            <a:off x="2226149" y="2968077"/>
            <a:ext cx="5453702" cy="2664115"/>
            <a:chOff x="2156755" y="2812608"/>
            <a:chExt cx="5453702" cy="2664115"/>
          </a:xfrm>
        </p:grpSpPr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4450081" y="2968077"/>
              <a:ext cx="1005840" cy="10058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printf()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56755" y="2812608"/>
              <a:ext cx="1136739" cy="451566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format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56756" y="3633578"/>
              <a:ext cx="1136739" cy="388303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value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73718" y="3850397"/>
              <a:ext cx="1136739" cy="748623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formatted</a:t>
              </a:r>
            </a:p>
            <a:p>
              <a:pPr algn="ctr"/>
              <a:r>
                <a:rPr lang="en-US" dirty="0"/>
                <a:t>string</a:t>
              </a:r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4450080" y="4470883"/>
              <a:ext cx="1005840" cy="10058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scanf()</a:t>
              </a:r>
            </a:p>
          </p:txBody>
        </p:sp>
        <p:cxnSp>
          <p:nvCxnSpPr>
            <p:cNvPr id="88" name="꺾인 연결선 87"/>
            <p:cNvCxnSpPr>
              <a:cxnSpLocks/>
              <a:stCxn id="30" idx="2"/>
              <a:endCxn id="39" idx="6"/>
            </p:cNvCxnSpPr>
            <p:nvPr/>
          </p:nvCxnSpPr>
          <p:spPr>
            <a:xfrm rot="5400000">
              <a:off x="6061613" y="3993327"/>
              <a:ext cx="374783" cy="1586168"/>
            </a:xfrm>
            <a:prstGeom prst="bent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" name="꺾인 연결선 87">
              <a:extLst>
                <a:ext uri="{FF2B5EF4-FFF2-40B4-BE49-F238E27FC236}">
                  <a16:creationId xmlns:a16="http://schemas.microsoft.com/office/drawing/2014/main" id="{666E35AD-AE67-4378-AF4F-74097E009901}"/>
                </a:ext>
              </a:extLst>
            </p:cNvPr>
            <p:cNvCxnSpPr>
              <a:cxnSpLocks/>
              <a:stCxn id="39" idx="2"/>
              <a:endCxn id="22" idx="2"/>
            </p:cNvCxnSpPr>
            <p:nvPr/>
          </p:nvCxnSpPr>
          <p:spPr>
            <a:xfrm rot="10800000">
              <a:off x="2725126" y="4021881"/>
              <a:ext cx="1724954" cy="951922"/>
            </a:xfrm>
            <a:prstGeom prst="bent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꺾인 연결선 87">
              <a:extLst>
                <a:ext uri="{FF2B5EF4-FFF2-40B4-BE49-F238E27FC236}">
                  <a16:creationId xmlns:a16="http://schemas.microsoft.com/office/drawing/2014/main" id="{F6340A7C-091F-4572-A981-E3F65FD791C1}"/>
                </a:ext>
              </a:extLst>
            </p:cNvPr>
            <p:cNvCxnSpPr>
              <a:cxnSpLocks/>
              <a:stCxn id="20" idx="6"/>
              <a:endCxn id="30" idx="0"/>
            </p:cNvCxnSpPr>
            <p:nvPr/>
          </p:nvCxnSpPr>
          <p:spPr>
            <a:xfrm>
              <a:off x="5455921" y="3470997"/>
              <a:ext cx="1586167" cy="379400"/>
            </a:xfrm>
            <a:prstGeom prst="bent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꺾인 연결선 87">
              <a:extLst>
                <a:ext uri="{FF2B5EF4-FFF2-40B4-BE49-F238E27FC236}">
                  <a16:creationId xmlns:a16="http://schemas.microsoft.com/office/drawing/2014/main" id="{BD7176BD-DAE1-43DD-B0D1-A61DDB3F6B5F}"/>
                </a:ext>
              </a:extLst>
            </p:cNvPr>
            <p:cNvCxnSpPr>
              <a:cxnSpLocks/>
              <a:stCxn id="22" idx="3"/>
              <a:endCxn id="20" idx="2"/>
            </p:cNvCxnSpPr>
            <p:nvPr/>
          </p:nvCxnSpPr>
          <p:spPr>
            <a:xfrm flipV="1">
              <a:off x="3293495" y="3470997"/>
              <a:ext cx="1156586" cy="3567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꺾인 연결선 87">
              <a:extLst>
                <a:ext uri="{FF2B5EF4-FFF2-40B4-BE49-F238E27FC236}">
                  <a16:creationId xmlns:a16="http://schemas.microsoft.com/office/drawing/2014/main" id="{03BA16D6-4408-450C-BFB3-8D693826C33F}"/>
                </a:ext>
              </a:extLst>
            </p:cNvPr>
            <p:cNvCxnSpPr>
              <a:cxnSpLocks/>
              <a:stCxn id="21" idx="3"/>
              <a:endCxn id="20" idx="2"/>
            </p:cNvCxnSpPr>
            <p:nvPr/>
          </p:nvCxnSpPr>
          <p:spPr>
            <a:xfrm>
              <a:off x="3293494" y="3038391"/>
              <a:ext cx="1156587" cy="4326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762189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printf </a:t>
            </a:r>
            <a:r>
              <a:rPr lang="ko-KR" altLang="en-US" dirty="0"/>
              <a:t>함수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3"/>
            <a:ext cx="8543925" cy="4761806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문법</a:t>
            </a:r>
            <a:endParaRPr lang="en-US" sz="2400" dirty="0"/>
          </a:p>
          <a:p>
            <a:pPr lvl="1"/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int printf(const char *format, arg ...);</a:t>
            </a:r>
            <a:endParaRPr lang="en-US" sz="2400" dirty="0"/>
          </a:p>
          <a:p>
            <a:r>
              <a:rPr lang="ko-KR" altLang="en-US" sz="2400" dirty="0"/>
              <a:t>데이터를 포맷하여 표준 출력으로 보낸다</a:t>
            </a:r>
            <a:r>
              <a:rPr lang="en-US" altLang="ko-KR" sz="2400" dirty="0"/>
              <a:t>.</a:t>
            </a:r>
            <a:r>
              <a:rPr lang="en-US" sz="2400" dirty="0"/>
              <a:t> </a:t>
            </a:r>
          </a:p>
          <a:p>
            <a:r>
              <a:rPr lang="ko-KR" altLang="en-US" sz="2400" dirty="0"/>
              <a:t>인수</a:t>
            </a:r>
            <a:r>
              <a:rPr lang="en-US" altLang="ko-KR" sz="2400" dirty="0"/>
              <a:t>(arg)</a:t>
            </a:r>
            <a:r>
              <a:rPr lang="ko-KR" altLang="en-US" sz="2400" dirty="0"/>
              <a:t>는 포맷</a:t>
            </a:r>
            <a:r>
              <a:rPr lang="en-US" altLang="ko-KR" sz="2400" dirty="0"/>
              <a:t>(format)</a:t>
            </a:r>
            <a:r>
              <a:rPr lang="ko-KR" altLang="en-US" sz="2400" dirty="0"/>
              <a:t>의 형식 지정자를 문자열로 대체한다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>
                <a:latin typeface="Consolas" panose="020B0609020204030204" pitchFamily="49" charset="0"/>
              </a:rPr>
              <a:t>printf( "%5.2f", </a:t>
            </a:r>
            <a:r>
              <a:rPr lang="en-US" sz="2400" dirty="0">
                <a:latin typeface="Consolas" panose="020B0609020204030204" pitchFamily="49" charset="0"/>
              </a:rPr>
              <a:t>2.718281828</a:t>
            </a:r>
            <a:r>
              <a:rPr lang="en-US" altLang="ko-KR" sz="2400" dirty="0">
                <a:latin typeface="Consolas" panose="020B0609020204030204" pitchFamily="49" charset="0"/>
              </a:rPr>
              <a:t> )</a:t>
            </a:r>
          </a:p>
          <a:p>
            <a:pPr lvl="1"/>
            <a:r>
              <a:rPr lang="en-US" altLang="ko-KR" sz="2400" dirty="0">
                <a:latin typeface="Consolas" panose="020B0609020204030204" pitchFamily="49" charset="0"/>
              </a:rPr>
              <a:t>=&gt;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·</a:t>
            </a:r>
            <a:r>
              <a:rPr lang="en-US" sz="2400" dirty="0">
                <a:latin typeface="Consolas" panose="020B0609020204030204" pitchFamily="49" charset="0"/>
              </a:rPr>
              <a:t>2.72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ko-KR" altLang="en-US" sz="2400" dirty="0"/>
              <a:t>참고 자료</a:t>
            </a:r>
            <a:endParaRPr lang="en-US" altLang="ko-KR" sz="2400" dirty="0"/>
          </a:p>
          <a:p>
            <a:pPr lvl="1"/>
            <a:r>
              <a:rPr lang="en-US" altLang="ko-KR" sz="2400" dirty="0">
                <a:hlinkClick r:id="rId2"/>
              </a:rPr>
              <a:t>http://www.cypress.com/file/54441/download</a:t>
            </a:r>
            <a:r>
              <a:rPr lang="en-US" altLang="ko-KR" sz="2400" dirty="0"/>
              <a:t> 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5285-A2D0-49F0-8228-09E37D09695C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9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681038" y="365128"/>
            <a:ext cx="3257299" cy="722414"/>
          </a:xfrm>
        </p:spPr>
        <p:txBody>
          <a:bodyPr/>
          <a:lstStyle/>
          <a:p>
            <a:r>
              <a:rPr lang="ko-KR" altLang="en-US" dirty="0"/>
              <a:t>형식 지정자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78E7-BD82-4365-8CD2-4D67B3F5128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7" name="내용 개체 틀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899967"/>
              </p:ext>
            </p:extLst>
          </p:nvPr>
        </p:nvGraphicFramePr>
        <p:xfrm>
          <a:off x="477085" y="1285081"/>
          <a:ext cx="9076201" cy="46804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35097">
                  <a:extLst>
                    <a:ext uri="{9D8B030D-6E8A-4147-A177-3AD203B41FA5}">
                      <a16:colId xmlns:a16="http://schemas.microsoft.com/office/drawing/2014/main" val="2989128034"/>
                    </a:ext>
                  </a:extLst>
                </a:gridCol>
                <a:gridCol w="449145">
                  <a:extLst>
                    <a:ext uri="{9D8B030D-6E8A-4147-A177-3AD203B41FA5}">
                      <a16:colId xmlns:a16="http://schemas.microsoft.com/office/drawing/2014/main" val="913053377"/>
                    </a:ext>
                  </a:extLst>
                </a:gridCol>
                <a:gridCol w="1122630">
                  <a:extLst>
                    <a:ext uri="{9D8B030D-6E8A-4147-A177-3AD203B41FA5}">
                      <a16:colId xmlns:a16="http://schemas.microsoft.com/office/drawing/2014/main" val="141984352"/>
                    </a:ext>
                  </a:extLst>
                </a:gridCol>
                <a:gridCol w="910093">
                  <a:extLst>
                    <a:ext uri="{9D8B030D-6E8A-4147-A177-3AD203B41FA5}">
                      <a16:colId xmlns:a16="http://schemas.microsoft.com/office/drawing/2014/main" val="1187181182"/>
                    </a:ext>
                  </a:extLst>
                </a:gridCol>
                <a:gridCol w="772357">
                  <a:extLst>
                    <a:ext uri="{9D8B030D-6E8A-4147-A177-3AD203B41FA5}">
                      <a16:colId xmlns:a16="http://schemas.microsoft.com/office/drawing/2014/main" val="2064517831"/>
                    </a:ext>
                  </a:extLst>
                </a:gridCol>
                <a:gridCol w="816746">
                  <a:extLst>
                    <a:ext uri="{9D8B030D-6E8A-4147-A177-3AD203B41FA5}">
                      <a16:colId xmlns:a16="http://schemas.microsoft.com/office/drawing/2014/main" val="1192659843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396346480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1224776978"/>
                    </a:ext>
                  </a:extLst>
                </a:gridCol>
                <a:gridCol w="701336">
                  <a:extLst>
                    <a:ext uri="{9D8B030D-6E8A-4147-A177-3AD203B41FA5}">
                      <a16:colId xmlns:a16="http://schemas.microsoft.com/office/drawing/2014/main" val="3539419029"/>
                    </a:ext>
                  </a:extLst>
                </a:gridCol>
                <a:gridCol w="790113">
                  <a:extLst>
                    <a:ext uri="{9D8B030D-6E8A-4147-A177-3AD203B41FA5}">
                      <a16:colId xmlns:a16="http://schemas.microsoft.com/office/drawing/2014/main" val="3918238325"/>
                    </a:ext>
                  </a:extLst>
                </a:gridCol>
                <a:gridCol w="905522">
                  <a:extLst>
                    <a:ext uri="{9D8B030D-6E8A-4147-A177-3AD203B41FA5}">
                      <a16:colId xmlns:a16="http://schemas.microsoft.com/office/drawing/2014/main" val="4239968086"/>
                    </a:ext>
                  </a:extLst>
                </a:gridCol>
                <a:gridCol w="548549">
                  <a:extLst>
                    <a:ext uri="{9D8B030D-6E8A-4147-A177-3AD203B41FA5}">
                      <a16:colId xmlns:a16="http://schemas.microsoft.com/office/drawing/2014/main" val="104508042"/>
                    </a:ext>
                  </a:extLst>
                </a:gridCol>
              </a:tblGrid>
              <a:tr h="29011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구분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형식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b="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크기</a:t>
                      </a:r>
                      <a:r>
                        <a:rPr lang="en-US" altLang="ko-KR" sz="1100" baseline="0" dirty="0">
                          <a:effectLst/>
                        </a:rPr>
                        <a:t> </a:t>
                      </a:r>
                      <a:r>
                        <a:rPr lang="ko-KR" altLang="en-US" sz="1100" baseline="0" dirty="0">
                          <a:effectLst/>
                        </a:rPr>
                        <a:t>지정자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46195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hh(C99)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h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(none)</a:t>
                      </a:r>
                      <a:endParaRPr lang="en-US" sz="1100" b="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ll(C99)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j(C99)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z(C99)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t(C99)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1800238956"/>
                  </a:ext>
                </a:extLst>
              </a:tr>
              <a:tr h="29011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문자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ndale Mono" panose="020B0509000000000004" pitchFamily="49" charset="0"/>
                        <a:ea typeface="+mn-ea"/>
                        <a:cs typeface="+mn-cs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%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%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7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2988737031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문자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wint_t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1986618265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문자열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char*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wchar_t*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570348487"/>
                  </a:ext>
                </a:extLst>
              </a:tr>
              <a:tr h="31585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정수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char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short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long long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intmax_t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signed</a:t>
                      </a:r>
                    </a:p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size_t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ptrdiff_t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3430738693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8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char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short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 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uintmax_t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size_t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 version 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of </a:t>
                      </a:r>
                    </a:p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ptrdiff_t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131149547"/>
                  </a:ext>
                </a:extLst>
              </a:tr>
              <a:tr h="315850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16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928418611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양수 </a:t>
                      </a:r>
                      <a:r>
                        <a:rPr lang="en-US" altLang="ko-KR" sz="1100" dirty="0">
                          <a:effectLst/>
                        </a:rPr>
                        <a:t>-&gt; 10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184125852"/>
                  </a:ext>
                </a:extLst>
              </a:tr>
              <a:tr h="31585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실수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f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F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double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double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double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3457635367"/>
                  </a:ext>
                </a:extLst>
              </a:tr>
              <a:tr h="315850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E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지수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067139"/>
                  </a:ext>
                </a:extLst>
              </a:tr>
              <a:tr h="315850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A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16</a:t>
                      </a:r>
                      <a:r>
                        <a:rPr lang="ko-KR" altLang="en-US" sz="1100" dirty="0">
                          <a:effectLst/>
                        </a:rPr>
                        <a:t>진 지수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6810"/>
                  </a:ext>
                </a:extLst>
              </a:tr>
              <a:tr h="315850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G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r>
                        <a:rPr lang="en-US" altLang="ko-KR" sz="1100" dirty="0">
                          <a:effectLst/>
                        </a:rPr>
                        <a:t>/</a:t>
                      </a:r>
                      <a:r>
                        <a:rPr lang="ko-KR" altLang="en-US" sz="1100" dirty="0">
                          <a:effectLst/>
                        </a:rPr>
                        <a:t>지수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767946"/>
                  </a:ext>
                </a:extLst>
              </a:tr>
              <a:tr h="315850"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출력 문자열 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signed char*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short*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int*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long*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long long*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intmax_t</a:t>
                      </a:r>
                      <a:r>
                        <a:rPr lang="en-US" sz="1100" dirty="0">
                          <a:effectLst/>
                        </a:rPr>
                        <a:t>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signed </a:t>
                      </a:r>
                    </a:p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size_t</a:t>
                      </a:r>
                      <a:r>
                        <a:rPr lang="en-US" sz="1100" dirty="0">
                          <a:effectLst/>
                        </a:rPr>
                        <a:t>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ptrdiff_t</a:t>
                      </a:r>
                      <a:r>
                        <a:rPr lang="en-US" sz="1100" dirty="0">
                          <a:effectLst/>
                        </a:rPr>
                        <a:t>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4218595475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void*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4193881339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297400" y="6022448"/>
            <a:ext cx="3348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en-US" sz="1200" dirty="0"/>
              <a:t>https://en.cppreference.com/w/c/io/fprintf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93069" y="597973"/>
            <a:ext cx="35533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C99 : ISO/IEC 9899:1999, a past version of the C</a:t>
            </a:r>
          </a:p>
          <a:p>
            <a:r>
              <a:rPr lang="en-US" sz="1200" dirty="0"/>
              <a:t>C11 : the new standard published in 2011 </a:t>
            </a:r>
          </a:p>
        </p:txBody>
      </p:sp>
    </p:spTree>
    <p:extLst>
      <p:ext uri="{BB962C8B-B14F-4D97-AF65-F5344CB8AC3E}">
        <p14:creationId xmlns:p14="http://schemas.microsoft.com/office/powerpoint/2010/main" val="352350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printf </a:t>
            </a:r>
            <a:r>
              <a:rPr lang="ko-KR" altLang="en-US" dirty="0"/>
              <a:t>예제 </a:t>
            </a:r>
            <a:r>
              <a:rPr lang="en-US" altLang="ko-KR" dirty="0"/>
              <a:t>(example/a02_prinf_01.c)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E4E9-2DA7-4760-86A1-3AE6DDA3938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69268" y="1323473"/>
            <a:ext cx="8455694" cy="49650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182880" tIns="182880" rIns="91440" bIns="45720" rtlCol="0" anchor="t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C586C0"/>
                </a:solidFill>
                <a:latin typeface="Inconsolata" panose="00000509000000000000" pitchFamily="49" charset="0"/>
              </a:rPr>
              <a:t>#include</a:t>
            </a: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&lt;stdio.h&gt;</a:t>
            </a:r>
            <a:endParaRPr lang="en-US" sz="1800" dirty="0">
              <a:solidFill>
                <a:srgbClr val="D4D4D4"/>
              </a:solidFill>
              <a:latin typeface="Inconsolata" panose="000005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argc, </a:t>
            </a: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** argv){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const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*s = 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"Hello"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"Strings: 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.%10s.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.%-10s.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.%*s.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s, s,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s);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"Characters: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%c %%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65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"Decimal: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%i %d %.6i %i %.0i %+i %i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2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3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4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,-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4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"Hexadecimal: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%x %x %X %#x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6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"Octal: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%o %#o %#o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4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"Rounding: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%f %.0f %.32f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1.3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"Padding: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%05.2f %.2f %5.2f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"Scientific: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%E %e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"Hexadecimal: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%a %A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}</a:t>
            </a:r>
            <a:endParaRPr lang="en-US" sz="1800" dirty="0">
              <a:solidFill>
                <a:srgbClr val="D4D4D4"/>
              </a:solidFill>
              <a:effectLst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7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printf </a:t>
            </a:r>
            <a:r>
              <a:rPr lang="ko-KR" altLang="en-US" dirty="0"/>
              <a:t>함수</a:t>
            </a:r>
            <a:endParaRPr 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399353"/>
              </p:ext>
            </p:extLst>
          </p:nvPr>
        </p:nvGraphicFramePr>
        <p:xfrm>
          <a:off x="681038" y="1189395"/>
          <a:ext cx="8543925" cy="24637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9295">
                  <a:extLst>
                    <a:ext uri="{9D8B030D-6E8A-4147-A177-3AD203B41FA5}">
                      <a16:colId xmlns:a16="http://schemas.microsoft.com/office/drawing/2014/main" val="2848496598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3829413747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1714666239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3429714538"/>
                    </a:ext>
                  </a:extLst>
                </a:gridCol>
                <a:gridCol w="1393296">
                  <a:extLst>
                    <a:ext uri="{9D8B030D-6E8A-4147-A177-3AD203B41FA5}">
                      <a16:colId xmlns:a16="http://schemas.microsoft.com/office/drawing/2014/main" val="3128565217"/>
                    </a:ext>
                  </a:extLst>
                </a:gridCol>
              </a:tblGrid>
              <a:tr h="420361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옵션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출력 대상</a:t>
                      </a:r>
                      <a:endParaRPr lang="en-US" sz="1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비고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752077"/>
                  </a:ext>
                </a:extLst>
              </a:tr>
              <a:tr h="335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stdout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string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13070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705697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wprintf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fwprintf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swprintf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한글 출력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90837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snprintf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버퍼 크기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540048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nw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snwprintf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한글 출력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5292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DBA-0D25-4147-B064-649FC3CEA796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968658"/>
              </p:ext>
            </p:extLst>
          </p:nvPr>
        </p:nvGraphicFramePr>
        <p:xfrm>
          <a:off x="681037" y="3944982"/>
          <a:ext cx="8543925" cy="24113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7520">
                  <a:extLst>
                    <a:ext uri="{9D8B030D-6E8A-4147-A177-3AD203B41FA5}">
                      <a16:colId xmlns:a16="http://schemas.microsoft.com/office/drawing/2014/main" val="3172693852"/>
                    </a:ext>
                  </a:extLst>
                </a:gridCol>
                <a:gridCol w="7706405">
                  <a:extLst>
                    <a:ext uri="{9D8B030D-6E8A-4147-A177-3AD203B41FA5}">
                      <a16:colId xmlns:a16="http://schemas.microsoft.com/office/drawing/2014/main" val="3399291576"/>
                    </a:ext>
                  </a:extLst>
                </a:gridCol>
              </a:tblGrid>
              <a:tr h="421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번호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문법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641458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   printf(                                                  const char *format , argument ... );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463544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  fprintf( FILE *stream,                         const char *format , argument ... ); 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60535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int    sprintf( char *buffer,                          const char *format , argument ... );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906497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  <a:endParaRPr lang="en-US" sz="1800" b="0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snprintf( char *buffer, size_t count,  const char *format , argument ... ); 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230779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7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과제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printf </a:t>
            </a:r>
            <a:r>
              <a:rPr lang="ko-KR" altLang="en-US" sz="2000" dirty="0"/>
              <a:t>문의 예를 출력하는 프로그램을 작성하세요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정수 예</a:t>
            </a:r>
            <a:endParaRPr lang="en-US" altLang="ko-KR" sz="2000" dirty="0"/>
          </a:p>
          <a:p>
            <a:pPr lvl="2"/>
            <a:r>
              <a:rPr lang="ko-KR" altLang="en-US" sz="2000" dirty="0"/>
              <a:t>정수 예 </a:t>
            </a:r>
            <a:r>
              <a:rPr lang="en-US" altLang="ko-KR" sz="2000" dirty="0"/>
              <a:t>4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ko-KR" altLang="en-US" sz="2000" dirty="0"/>
              <a:t>넓이</a:t>
            </a:r>
            <a:r>
              <a:rPr lang="en-US" altLang="ko-KR" sz="2000" dirty="0"/>
              <a:t>(Width) </a:t>
            </a:r>
            <a:r>
              <a:rPr lang="ko-KR" altLang="en-US" sz="2000" dirty="0"/>
              <a:t>옵션 예 </a:t>
            </a:r>
            <a:r>
              <a:rPr lang="en-US" altLang="ko-KR" sz="2000" dirty="0"/>
              <a:t>4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ko-KR" altLang="en-US" sz="2000" dirty="0"/>
              <a:t>맞춤</a:t>
            </a:r>
            <a:r>
              <a:rPr lang="en-US" altLang="ko-KR" sz="2000" dirty="0"/>
              <a:t>(Justify) </a:t>
            </a:r>
            <a:r>
              <a:rPr lang="ko-KR" altLang="en-US" sz="2000" dirty="0"/>
              <a:t>옵션 예 </a:t>
            </a:r>
            <a:r>
              <a:rPr lang="en-US" altLang="ko-KR" sz="2000" dirty="0"/>
              <a:t>4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en-US" altLang="ko-KR" sz="2000" dirty="0"/>
              <a:t>+ </a:t>
            </a:r>
            <a:r>
              <a:rPr lang="ko-KR" altLang="en-US" sz="2000" dirty="0"/>
              <a:t>기호 예 </a:t>
            </a:r>
            <a:r>
              <a:rPr lang="en-US" altLang="ko-KR" sz="2000" dirty="0"/>
              <a:t>4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en-US" altLang="ko-KR" sz="2000" dirty="0"/>
              <a:t>Invisible + </a:t>
            </a:r>
            <a:r>
              <a:rPr lang="ko-KR" altLang="en-US" sz="2000" dirty="0"/>
              <a:t>기호 예 </a:t>
            </a:r>
            <a:r>
              <a:rPr lang="en-US" altLang="ko-KR" sz="2000" dirty="0"/>
              <a:t>8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en-US" altLang="ko-KR" sz="2000" dirty="0"/>
              <a:t>+, Space, Zero </a:t>
            </a:r>
            <a:r>
              <a:rPr lang="ko-KR" altLang="en-US" sz="2000" dirty="0"/>
              <a:t>예 </a:t>
            </a:r>
            <a:r>
              <a:rPr lang="en-US" altLang="ko-KR" sz="2000" dirty="0"/>
              <a:t>8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1"/>
            <a:r>
              <a:rPr lang="ko-KR" altLang="en-US" sz="2000" dirty="0"/>
              <a:t>문자열 예 </a:t>
            </a:r>
            <a:r>
              <a:rPr lang="en-US" altLang="ko-KR" sz="2000" dirty="0"/>
              <a:t>8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1"/>
            <a:r>
              <a:rPr lang="ko-KR" altLang="en-US" sz="2000" dirty="0"/>
              <a:t>실수형 예 </a:t>
            </a:r>
            <a:r>
              <a:rPr lang="en-US" altLang="ko-KR" sz="2000" dirty="0"/>
              <a:t>21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r>
              <a:rPr lang="en-US" altLang="ko-KR" sz="2000" dirty="0">
                <a:hlinkClick r:id="rId2"/>
              </a:rPr>
              <a:t>http://www.cypress.com/file/54441/download</a:t>
            </a:r>
            <a:r>
              <a:rPr lang="en-US" altLang="ko-KR" sz="2000" dirty="0"/>
              <a:t> </a:t>
            </a:r>
            <a:r>
              <a:rPr lang="ko-KR" altLang="en-US" sz="2000" dirty="0"/>
              <a:t>를 참고하세요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C28B-E993-425C-B338-19F18FE837C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9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머신</a:t>
            </a:r>
            <a:r>
              <a:rPr lang="en-US" dirty="0"/>
              <a:t> </a:t>
            </a:r>
            <a:r>
              <a:rPr lang="ko-KR" altLang="en-US" dirty="0"/>
              <a:t>설정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96773"/>
            <a:ext cx="8543925" cy="1195577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최대 추천 메모리 크기로 설정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프로세서 수 선택</a:t>
            </a:r>
            <a:endParaRPr lang="en-US" altLang="ko-KR" dirty="0"/>
          </a:p>
          <a:p>
            <a:r>
              <a:rPr lang="ko-KR" altLang="en-US" dirty="0"/>
              <a:t>최대 그래픽 메모리 선택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D35-E00E-46E0-9256-380BE5B6DFEE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7C8FDC-A714-41EA-A535-01037F6B37C0}"/>
              </a:ext>
            </a:extLst>
          </p:cNvPr>
          <p:cNvGrpSpPr/>
          <p:nvPr/>
        </p:nvGrpSpPr>
        <p:grpSpPr>
          <a:xfrm>
            <a:off x="776128" y="2410561"/>
            <a:ext cx="8893713" cy="4389941"/>
            <a:chOff x="776128" y="2410561"/>
            <a:chExt cx="8893713" cy="43899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128" y="2923313"/>
              <a:ext cx="3838808" cy="283864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0068" y="2410561"/>
              <a:ext cx="3194174" cy="287623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307312" y="3151905"/>
              <a:ext cx="1101652" cy="24896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>
                  <a:solidFill>
                    <a:srgbClr val="C00000"/>
                  </a:solidFill>
                </a:rPr>
                <a:t>클릭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 rot="18817184">
              <a:off x="2838875" y="4885823"/>
              <a:ext cx="1534887" cy="471866"/>
            </a:xfrm>
            <a:prstGeom prst="rightArrow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rgbClr val="C00000"/>
                  </a:solidFill>
                </a:rPr>
                <a:t>클릭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662857-CFD8-4010-96FD-72E0E316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2598" y="3502112"/>
              <a:ext cx="3029152" cy="29562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1061DD-E7B2-4DA0-8AF4-898AAC405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5748" y="4003761"/>
              <a:ext cx="2865746" cy="2796741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1FA3E5DE-2A9B-4362-975E-10038F07CCDB}"/>
                </a:ext>
              </a:extLst>
            </p:cNvPr>
            <p:cNvSpPr/>
            <p:nvPr/>
          </p:nvSpPr>
          <p:spPr>
            <a:xfrm>
              <a:off x="5868302" y="3758707"/>
              <a:ext cx="1860574" cy="318193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dirty="0">
                  <a:solidFill>
                    <a:srgbClr val="C00000"/>
                  </a:solidFill>
                </a:rPr>
                <a:t>최대 값 선택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8">
              <a:extLst>
                <a:ext uri="{FF2B5EF4-FFF2-40B4-BE49-F238E27FC236}">
                  <a16:creationId xmlns:a16="http://schemas.microsoft.com/office/drawing/2014/main" id="{D1EBE7A4-EF5B-45DC-89A6-62518C3568BF}"/>
                </a:ext>
              </a:extLst>
            </p:cNvPr>
            <p:cNvSpPr/>
            <p:nvPr/>
          </p:nvSpPr>
          <p:spPr>
            <a:xfrm>
              <a:off x="7809267" y="5243034"/>
              <a:ext cx="1860574" cy="318193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dirty="0">
                  <a:solidFill>
                    <a:srgbClr val="C00000"/>
                  </a:solidFill>
                </a:rPr>
                <a:t>최대 값 선택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753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scanf </a:t>
            </a:r>
            <a:r>
              <a:rPr lang="ko-KR" altLang="en-US" dirty="0"/>
              <a:t>함수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문법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int scanf(const char *format [, arg]...);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ko-KR" altLang="en-US" dirty="0"/>
              <a:t>표준 입력의 포맷된 문자열을 변수에 할당한다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arg</a:t>
            </a:r>
            <a:r>
              <a:rPr lang="ko-KR" altLang="en-US" dirty="0"/>
              <a:t>는 할당할 변수의 포인터이다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>
                <a:latin typeface="Consolas" panose="020B0609020204030204" pitchFamily="49" charset="0"/>
              </a:rPr>
              <a:t>예</a:t>
            </a:r>
            <a:r>
              <a:rPr lang="en-US" altLang="ko-KR" sz="2400" dirty="0"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sz="2400" dirty="0">
                <a:latin typeface="Consolas" panose="020B0609020204030204" pitchFamily="49" charset="0"/>
              </a:rPr>
              <a:t>double f ; </a:t>
            </a:r>
          </a:p>
          <a:p>
            <a:pPr lvl="1">
              <a:lnSpc>
                <a:spcPct val="110000"/>
              </a:lnSpc>
            </a:pPr>
            <a:r>
              <a:rPr lang="en-US" altLang="ko-KR" sz="2400" dirty="0">
                <a:latin typeface="Consolas" panose="020B0609020204030204" pitchFamily="49" charset="0"/>
              </a:rPr>
              <a:t>printf( "%5.2f", </a:t>
            </a:r>
            <a:r>
              <a:rPr lang="en-US" sz="2400" dirty="0">
                <a:latin typeface="Consolas" panose="020B0609020204030204" pitchFamily="49" charset="0"/>
              </a:rPr>
              <a:t>&amp;f</a:t>
            </a:r>
            <a:r>
              <a:rPr lang="en-US" altLang="ko-KR" sz="2400" dirty="0">
                <a:latin typeface="Consolas" panose="020B0609020204030204" pitchFamily="49" charset="0"/>
              </a:rPr>
              <a:t> )</a:t>
            </a:r>
          </a:p>
          <a:p>
            <a:pPr lvl="1">
              <a:lnSpc>
                <a:spcPct val="110000"/>
              </a:lnSpc>
            </a:pPr>
            <a:r>
              <a:rPr lang="en-US" altLang="ko-KR" sz="2400" dirty="0">
                <a:latin typeface="Consolas" panose="020B0609020204030204" pitchFamily="49" charset="0"/>
              </a:rPr>
              <a:t>=&gt;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·</a:t>
            </a:r>
            <a:r>
              <a:rPr lang="en-US" sz="2400" dirty="0">
                <a:latin typeface="Consolas" panose="020B0609020204030204" pitchFamily="49" charset="0"/>
              </a:rPr>
              <a:t>2.72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ko-KR" altLang="en-US" dirty="0"/>
              <a:t>참고 자료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sz="2600" dirty="0">
                <a:hlinkClick r:id="rId2"/>
              </a:rPr>
              <a:t>https://www.csd.uoc.gr/~math106/slides/scanf_Tutorial.pdf</a:t>
            </a:r>
            <a:r>
              <a:rPr lang="en-US" altLang="ko-KR" sz="2600" dirty="0"/>
              <a:t> </a:t>
            </a:r>
            <a:r>
              <a:rPr lang="en-US" altLang="ko-KR" dirty="0"/>
              <a:t>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4BAFA-BBF1-4594-8E89-4EC32F4E81BD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54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scanf </a:t>
            </a:r>
            <a:r>
              <a:rPr lang="ko-KR" altLang="en-US" dirty="0"/>
              <a:t>함수</a:t>
            </a:r>
            <a:endParaRPr 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157001"/>
              </p:ext>
            </p:extLst>
          </p:nvPr>
        </p:nvGraphicFramePr>
        <p:xfrm>
          <a:off x="681038" y="1189395"/>
          <a:ext cx="8543925" cy="24637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9295">
                  <a:extLst>
                    <a:ext uri="{9D8B030D-6E8A-4147-A177-3AD203B41FA5}">
                      <a16:colId xmlns:a16="http://schemas.microsoft.com/office/drawing/2014/main" val="2848496598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3829413747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1714666239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3429714538"/>
                    </a:ext>
                  </a:extLst>
                </a:gridCol>
                <a:gridCol w="1393296">
                  <a:extLst>
                    <a:ext uri="{9D8B030D-6E8A-4147-A177-3AD203B41FA5}">
                      <a16:colId xmlns:a16="http://schemas.microsoft.com/office/drawing/2014/main" val="3128565217"/>
                    </a:ext>
                  </a:extLst>
                </a:gridCol>
              </a:tblGrid>
              <a:tr h="420361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옵션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입력 대상</a:t>
                      </a:r>
                      <a:endParaRPr lang="en-US" sz="1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비고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752077"/>
                  </a:ext>
                </a:extLst>
              </a:tr>
              <a:tr h="335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stdout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string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13070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705697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wscanf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fwscanf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swscanf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한글</a:t>
                      </a:r>
                      <a:r>
                        <a:rPr lang="ko-KR" altLang="en-US" sz="1800" baseline="0" dirty="0"/>
                        <a:t> 입력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90837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snscanf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버퍼 크기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540048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nw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snwscanf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한글 입력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5292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A56E-460D-4EC9-B997-DD0E1C468E8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35451"/>
              </p:ext>
            </p:extLst>
          </p:nvPr>
        </p:nvGraphicFramePr>
        <p:xfrm>
          <a:off x="681037" y="3944982"/>
          <a:ext cx="8543925" cy="24113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7520">
                  <a:extLst>
                    <a:ext uri="{9D8B030D-6E8A-4147-A177-3AD203B41FA5}">
                      <a16:colId xmlns:a16="http://schemas.microsoft.com/office/drawing/2014/main" val="3172693852"/>
                    </a:ext>
                  </a:extLst>
                </a:gridCol>
                <a:gridCol w="7706405">
                  <a:extLst>
                    <a:ext uri="{9D8B030D-6E8A-4147-A177-3AD203B41FA5}">
                      <a16:colId xmlns:a16="http://schemas.microsoft.com/office/drawing/2014/main" val="3399291576"/>
                    </a:ext>
                  </a:extLst>
                </a:gridCol>
              </a:tblGrid>
              <a:tr h="421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번호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문법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641458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   scanf(                                                  const char *format , ... );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463544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  fscanf( FILE *stream,                         const char *format , ... ); 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60535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int    sscanf( char *buffer,                          const char *format ,  ... );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906497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  <a:endParaRPr lang="en-US" sz="1800" b="0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snscanf( char *buffer, size_t count,  const char *format ,  ... ); 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230779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0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scanf</a:t>
            </a:r>
            <a:r>
              <a:rPr lang="ko-KR" altLang="en-US" dirty="0"/>
              <a:t>예제 </a:t>
            </a:r>
            <a:r>
              <a:rPr lang="en-US" altLang="ko-KR" dirty="0"/>
              <a:t>(example/a02_scanf_01.c)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2DD3-E41C-4EB9-A482-214586BED4E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37724" y="1221944"/>
            <a:ext cx="9288457" cy="5107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182880" tIns="182880" rIns="91440" bIns="45720" rtlCol="0" anchor="t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&lt;stdio.h&gt; 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&lt;stddef.h&gt;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&lt;locale.h&gt;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   setlocale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(LC_ALL,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"en_US.utf8"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i, j;  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x, y;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str1[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], str2[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]; 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wchar_t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warr[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  char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input[] =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"25 54.32E-1 Thompson 56789 0123 56ß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水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   /* 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%9s: a string of at most 9 non-whitespace characters   %2d: two-digit integer (digits 5 and 6) 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  %f: a floating-point value (digits 7, 8, 9) %*d: an integer which isn't stored anywhere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  ' ': all consecutive whitespace  %3[0-9]: a string of at most 3 decimal digits (digits 5 and 6)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   %2lc: two wide characters, using multi byte to wide conversion */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  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ret = 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sscanf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(input,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"%d%f%9s%2d%f%*d </a:t>
            </a:r>
            <a:r>
              <a:rPr lang="en-US" sz="1200" dirty="0">
                <a:solidFill>
                  <a:srgbClr val="F44747"/>
                </a:solidFill>
                <a:latin typeface="Consolas" panose="020B0609020204030204" pitchFamily="49" charset="0"/>
              </a:rPr>
              <a:t>%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3[0-9]%2lc"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&amp;i, &amp;x, str1, &amp;j, &amp;y, str2, warr);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   printf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"Converted %d fields: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 = %d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 = %f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str1 = %s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          "j = %d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 = %f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str2 = %s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warr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[0] = U+%x warr[1] = U+%x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  ret, i, x, str1, j, y, str2, warr[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], warr[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]);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0664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vi </a:t>
            </a:r>
            <a:r>
              <a:rPr lang="ko-KR" altLang="en-US" sz="4800" dirty="0"/>
              <a:t>편집기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vi </a:t>
            </a:r>
            <a:r>
              <a:rPr lang="ko-KR" altLang="en-US" dirty="0"/>
              <a:t>사용법</a:t>
            </a:r>
            <a:endParaRPr lang="en-US" altLang="ko-KR" dirty="0"/>
          </a:p>
          <a:p>
            <a:r>
              <a:rPr lang="en-US" dirty="0"/>
              <a:t>vi </a:t>
            </a:r>
            <a:r>
              <a:rPr lang="ko-KR" altLang="en-US" dirty="0"/>
              <a:t>모드</a:t>
            </a:r>
            <a:endParaRPr lang="en-US" altLang="ko-KR" dirty="0"/>
          </a:p>
          <a:p>
            <a:r>
              <a:rPr lang="en-US" dirty="0"/>
              <a:t>vi </a:t>
            </a:r>
            <a:r>
              <a:rPr lang="ko-KR" altLang="en-US" dirty="0"/>
              <a:t>명령어 단축키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EDA2-ABFD-4FC2-8B99-12A6DCB9C20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92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ko-KR" altLang="en-US" dirty="0"/>
              <a:t>편집기 사용법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vi </a:t>
            </a:r>
            <a:r>
              <a:rPr lang="ko-KR" altLang="en-US" sz="2000" dirty="0"/>
              <a:t>편집기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vi(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vi</a:t>
            </a:r>
            <a:r>
              <a:rPr lang="en-US" sz="2000" dirty="0"/>
              <a:t>sual editor)</a:t>
            </a:r>
            <a:r>
              <a:rPr lang="ko-KR" altLang="en-US" sz="2000" dirty="0"/>
              <a:t>는 유닉스의 기본 텍스트 편집기이다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마우스 조작없이 키보드 입력으로 편집 기능을 수행한다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윈도우</a:t>
            </a:r>
            <a:r>
              <a:rPr lang="en-US" altLang="ko-KR" sz="2000" dirty="0"/>
              <a:t>/</a:t>
            </a:r>
            <a:r>
              <a:rPr lang="ko-KR" altLang="en-US" sz="2000" dirty="0"/>
              <a:t>유닉스 운영체제의 대부분의 통합개발환경들은 </a:t>
            </a:r>
            <a:r>
              <a:rPr lang="en-US" altLang="ko-KR" sz="2000" dirty="0"/>
              <a:t>vi </a:t>
            </a:r>
            <a:r>
              <a:rPr lang="ko-KR" altLang="en-US" sz="2000" dirty="0"/>
              <a:t>에뮬레이터를 지원한다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10000"/>
              </a:lnSpc>
            </a:pPr>
            <a:r>
              <a:rPr lang="en-US" altLang="ko-KR" sz="2000" dirty="0"/>
              <a:t>windows vim / eclipse / visual studio / visual studio code / IntelliJ / xcode </a:t>
            </a:r>
            <a:r>
              <a:rPr lang="ko-KR" altLang="en-US" sz="2000" dirty="0"/>
              <a:t>등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장점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생산성이 제일 높은 텍스트 편집기이다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dirty="0"/>
              <a:t>단점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익숙해지기까지 많은 시간이 필요하다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dirty="0"/>
              <a:t>도움말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en-US" sz="2000" dirty="0">
                <a:hlinkClick r:id="rId2"/>
              </a:rPr>
              <a:t>https://ryanstutorials.net/linuxtutorial/vi.php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>
                <a:hlinkClick r:id="rId3"/>
              </a:rPr>
              <a:t>https://www.radford.edu/~mhtay/CPSC120/VIM_Editor_Commands.htm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18F-BDA9-4E1D-9A9A-D89C36C6A2C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ko-KR" altLang="en-US" dirty="0"/>
              <a:t>모드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03339"/>
          </a:xfrm>
        </p:spPr>
        <p:txBody>
          <a:bodyPr>
            <a:normAutofit/>
          </a:bodyPr>
          <a:lstStyle/>
          <a:p>
            <a:r>
              <a:rPr lang="en-US" sz="2400" dirty="0"/>
              <a:t>vi mode</a:t>
            </a:r>
          </a:p>
          <a:p>
            <a:pPr lvl="1"/>
            <a:r>
              <a:rPr lang="ko-KR" altLang="en-US" sz="2400" dirty="0"/>
              <a:t>명령 모드</a:t>
            </a:r>
            <a:r>
              <a:rPr lang="en-US" sz="2400" dirty="0"/>
              <a:t> : </a:t>
            </a:r>
            <a:r>
              <a:rPr lang="ko-KR" altLang="en-US" sz="2400" dirty="0"/>
              <a:t>커서 이동</a:t>
            </a:r>
            <a:r>
              <a:rPr lang="en-US" altLang="ko-KR" sz="2400" dirty="0"/>
              <a:t>/</a:t>
            </a:r>
            <a:r>
              <a:rPr lang="ko-KR" altLang="en-US" sz="2400" dirty="0"/>
              <a:t>텍스트 편집</a:t>
            </a:r>
            <a:r>
              <a:rPr lang="en-US" altLang="ko-KR" sz="2400" dirty="0"/>
              <a:t>/</a:t>
            </a:r>
            <a:r>
              <a:rPr lang="ko-KR" altLang="en-US" sz="2400" dirty="0"/>
              <a:t>찾기</a:t>
            </a:r>
            <a:r>
              <a:rPr lang="en-US" altLang="ko-KR" sz="2400" dirty="0"/>
              <a:t>/</a:t>
            </a:r>
            <a:r>
              <a:rPr lang="ko-KR" altLang="en-US" sz="2400" dirty="0"/>
              <a:t>저장</a:t>
            </a:r>
            <a:r>
              <a:rPr lang="en-US" altLang="ko-KR" sz="2400" dirty="0"/>
              <a:t>/</a:t>
            </a:r>
            <a:r>
              <a:rPr lang="ko-KR" altLang="en-US" sz="2400" dirty="0"/>
              <a:t>종료 등</a:t>
            </a:r>
            <a:endParaRPr lang="en-US" sz="2400" dirty="0"/>
          </a:p>
          <a:p>
            <a:pPr lvl="1"/>
            <a:r>
              <a:rPr lang="ko-KR" altLang="en-US" sz="2400" dirty="0"/>
              <a:t>입력 모드</a:t>
            </a:r>
            <a:r>
              <a:rPr lang="en-US" sz="2400" dirty="0"/>
              <a:t> : </a:t>
            </a:r>
            <a:r>
              <a:rPr lang="ko-KR" altLang="en-US" sz="2400" dirty="0"/>
              <a:t>텍스트를 타이핑하여 입력한다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651C-253B-4612-BF0D-6B9129A895E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163241" y="3645282"/>
            <a:ext cx="1391685" cy="4281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명령 모드</a:t>
            </a:r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703190" y="5585149"/>
            <a:ext cx="1592307" cy="4477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텍스 입력 모드</a:t>
            </a:r>
            <a:endParaRPr lang="en-US" sz="1600" dirty="0"/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8225023" y="4360650"/>
            <a:ext cx="548640" cy="548640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74216" y="5618373"/>
            <a:ext cx="1392847" cy="381272"/>
          </a:xfrm>
          <a:prstGeom prst="roundRect">
            <a:avLst>
              <a:gd name="adj" fmla="val 27596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a/A/i/I/o/O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162079" y="4340917"/>
            <a:ext cx="1392847" cy="395343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명령어 입력</a:t>
            </a:r>
            <a:endParaRPr lang="en-US" dirty="0"/>
          </a:p>
        </p:txBody>
      </p:sp>
      <p:cxnSp>
        <p:nvCxnSpPr>
          <p:cNvPr id="25" name="꺾인 연결선 24"/>
          <p:cNvCxnSpPr>
            <a:cxnSpLocks/>
            <a:stCxn id="7" idx="1"/>
            <a:endCxn id="23" idx="1"/>
          </p:cNvCxnSpPr>
          <p:nvPr/>
        </p:nvCxnSpPr>
        <p:spPr>
          <a:xfrm rot="10800000" flipV="1">
            <a:off x="1162079" y="3859361"/>
            <a:ext cx="1162" cy="679228"/>
          </a:xfrm>
          <a:prstGeom prst="bentConnector3">
            <a:avLst>
              <a:gd name="adj1" fmla="val 19772978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순서도: 수행의 시작/종료 56"/>
          <p:cNvSpPr/>
          <p:nvPr/>
        </p:nvSpPr>
        <p:spPr>
          <a:xfrm>
            <a:off x="1370812" y="2858610"/>
            <a:ext cx="976544" cy="435006"/>
          </a:xfrm>
          <a:prstGeom prst="flowChartTerminator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  <a:endParaRPr lang="en-US" dirty="0"/>
          </a:p>
        </p:txBody>
      </p:sp>
      <p:cxnSp>
        <p:nvCxnSpPr>
          <p:cNvPr id="70" name="꺾인 연결선 69"/>
          <p:cNvCxnSpPr>
            <a:cxnSpLocks/>
            <a:stCxn id="23" idx="2"/>
            <a:endCxn id="29" idx="1"/>
          </p:cNvCxnSpPr>
          <p:nvPr/>
        </p:nvCxnSpPr>
        <p:spPr>
          <a:xfrm rot="16200000" flipH="1">
            <a:off x="2400557" y="4194206"/>
            <a:ext cx="473142" cy="1557250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cxnSpLocks/>
            <a:stCxn id="10" idx="3"/>
            <a:endCxn id="8" idx="1"/>
          </p:cNvCxnSpPr>
          <p:nvPr/>
        </p:nvCxnSpPr>
        <p:spPr>
          <a:xfrm flipV="1">
            <a:off x="6967063" y="5809008"/>
            <a:ext cx="736127" cy="1"/>
          </a:xfrm>
          <a:prstGeom prst="bent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cxnSpLocks/>
            <a:stCxn id="8" idx="0"/>
            <a:endCxn id="9" idx="4"/>
          </p:cNvCxnSpPr>
          <p:nvPr/>
        </p:nvCxnSpPr>
        <p:spPr>
          <a:xfrm rot="16200000" flipV="1">
            <a:off x="8161415" y="5247219"/>
            <a:ext cx="675859" cy="1"/>
          </a:xfrm>
          <a:prstGeom prst="bent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cxnSpLocks/>
            <a:stCxn id="9" idx="0"/>
            <a:endCxn id="7" idx="3"/>
          </p:cNvCxnSpPr>
          <p:nvPr/>
        </p:nvCxnSpPr>
        <p:spPr>
          <a:xfrm rot="16200000" flipV="1">
            <a:off x="5276491" y="1137797"/>
            <a:ext cx="501289" cy="5944417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cxnSpLocks/>
            <a:stCxn id="57" idx="2"/>
            <a:endCxn id="7" idx="0"/>
          </p:cNvCxnSpPr>
          <p:nvPr/>
        </p:nvCxnSpPr>
        <p:spPr>
          <a:xfrm>
            <a:off x="1859084" y="3293616"/>
            <a:ext cx="0" cy="35166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82EA1AEF-8BC0-4E10-923A-413ED6A932FF}"/>
              </a:ext>
            </a:extLst>
          </p:cNvPr>
          <p:cNvSpPr/>
          <p:nvPr/>
        </p:nvSpPr>
        <p:spPr>
          <a:xfrm>
            <a:off x="3415753" y="5018766"/>
            <a:ext cx="1566887" cy="381272"/>
          </a:xfrm>
          <a:prstGeom prst="roundRect">
            <a:avLst>
              <a:gd name="adj" fmla="val 2759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 mode</a:t>
            </a:r>
          </a:p>
        </p:txBody>
      </p:sp>
      <p:sp>
        <p:nvSpPr>
          <p:cNvPr id="33" name="모서리가 둥근 직사각형 9">
            <a:extLst>
              <a:ext uri="{FF2B5EF4-FFF2-40B4-BE49-F238E27FC236}">
                <a16:creationId xmlns:a16="http://schemas.microsoft.com/office/drawing/2014/main" id="{E8590285-D140-4A91-B27D-47325689DEB6}"/>
              </a:ext>
            </a:extLst>
          </p:cNvPr>
          <p:cNvSpPr/>
          <p:nvPr/>
        </p:nvSpPr>
        <p:spPr>
          <a:xfrm>
            <a:off x="5574216" y="5027181"/>
            <a:ext cx="1392847" cy="381272"/>
          </a:xfrm>
          <a:prstGeom prst="roundRect">
            <a:avLst>
              <a:gd name="adj" fmla="val 27596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:{</a:t>
            </a:r>
            <a:r>
              <a:rPr lang="ko-KR" altLang="en-US" sz="1600" dirty="0"/>
              <a:t>명령어</a:t>
            </a:r>
            <a:r>
              <a:rPr lang="en-US" altLang="ko-KR" sz="1600" dirty="0"/>
              <a:t>}</a:t>
            </a:r>
            <a:endParaRPr lang="en-US" sz="1600" dirty="0"/>
          </a:p>
        </p:txBody>
      </p:sp>
      <p:sp>
        <p:nvSpPr>
          <p:cNvPr id="39" name="모서리가 둥근 직사각형 9">
            <a:extLst>
              <a:ext uri="{FF2B5EF4-FFF2-40B4-BE49-F238E27FC236}">
                <a16:creationId xmlns:a16="http://schemas.microsoft.com/office/drawing/2014/main" id="{04CBA752-0BBC-4818-AAB3-DFA71C8B3057}"/>
              </a:ext>
            </a:extLst>
          </p:cNvPr>
          <p:cNvSpPr/>
          <p:nvPr/>
        </p:nvSpPr>
        <p:spPr>
          <a:xfrm>
            <a:off x="3420204" y="5618373"/>
            <a:ext cx="1592307" cy="381272"/>
          </a:xfrm>
          <a:prstGeom prst="roundRect">
            <a:avLst>
              <a:gd name="adj" fmla="val 2759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편집 명령어</a:t>
            </a:r>
            <a:endParaRPr lang="en-US" dirty="0"/>
          </a:p>
        </p:txBody>
      </p:sp>
      <p:cxnSp>
        <p:nvCxnSpPr>
          <p:cNvPr id="48" name="꺾인 연결선 69">
            <a:extLst>
              <a:ext uri="{FF2B5EF4-FFF2-40B4-BE49-F238E27FC236}">
                <a16:creationId xmlns:a16="http://schemas.microsoft.com/office/drawing/2014/main" id="{178E59A1-01DE-43FB-8514-5BE35692F2F4}"/>
              </a:ext>
            </a:extLst>
          </p:cNvPr>
          <p:cNvCxnSpPr>
            <a:cxnSpLocks/>
            <a:stCxn id="23" idx="2"/>
            <a:endCxn id="39" idx="1"/>
          </p:cNvCxnSpPr>
          <p:nvPr/>
        </p:nvCxnSpPr>
        <p:spPr>
          <a:xfrm rot="16200000" flipH="1">
            <a:off x="2102979" y="4491783"/>
            <a:ext cx="1072749" cy="1561701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111">
            <a:extLst>
              <a:ext uri="{FF2B5EF4-FFF2-40B4-BE49-F238E27FC236}">
                <a16:creationId xmlns:a16="http://schemas.microsoft.com/office/drawing/2014/main" id="{7BC5AD65-15CE-497B-919F-F66C437250D8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4982640" y="5209402"/>
            <a:ext cx="591576" cy="8415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직선 화살표 연결선 111">
            <a:extLst>
              <a:ext uri="{FF2B5EF4-FFF2-40B4-BE49-F238E27FC236}">
                <a16:creationId xmlns:a16="http://schemas.microsoft.com/office/drawing/2014/main" id="{84D604C9-C356-4666-B0FC-95544A7B7626}"/>
              </a:ext>
            </a:extLst>
          </p:cNvPr>
          <p:cNvCxnSpPr>
            <a:cxnSpLocks/>
            <a:stCxn id="39" idx="3"/>
            <a:endCxn id="10" idx="1"/>
          </p:cNvCxnSpPr>
          <p:nvPr/>
        </p:nvCxnSpPr>
        <p:spPr>
          <a:xfrm>
            <a:off x="5012511" y="5809009"/>
            <a:ext cx="561705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8" name="모서리가 둥근 직사각형 9">
            <a:extLst>
              <a:ext uri="{FF2B5EF4-FFF2-40B4-BE49-F238E27FC236}">
                <a16:creationId xmlns:a16="http://schemas.microsoft.com/office/drawing/2014/main" id="{DB27834B-0225-42FF-823F-D9ECE58FEF80}"/>
              </a:ext>
            </a:extLst>
          </p:cNvPr>
          <p:cNvSpPr/>
          <p:nvPr/>
        </p:nvSpPr>
        <p:spPr>
          <a:xfrm>
            <a:off x="3415753" y="4372237"/>
            <a:ext cx="2949488" cy="381272"/>
          </a:xfrm>
          <a:prstGeom prst="roundRect">
            <a:avLst>
              <a:gd name="adj" fmla="val 27596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커서 이동</a:t>
            </a:r>
            <a:r>
              <a:rPr lang="en-US" altLang="ko-KR" sz="1200" dirty="0"/>
              <a:t>/</a:t>
            </a:r>
            <a:r>
              <a:rPr lang="ko-KR" altLang="en-US" sz="1200" dirty="0"/>
              <a:t>복사</a:t>
            </a:r>
            <a:r>
              <a:rPr lang="en-US" altLang="ko-KR" sz="1200" dirty="0"/>
              <a:t>/</a:t>
            </a:r>
            <a:r>
              <a:rPr lang="ko-KR" altLang="en-US" sz="1200" dirty="0"/>
              <a:t>삭제</a:t>
            </a:r>
            <a:r>
              <a:rPr lang="en-US" altLang="ko-KR" sz="1200" dirty="0"/>
              <a:t>/</a:t>
            </a:r>
            <a:r>
              <a:rPr lang="ko-KR" altLang="en-US" sz="1200" dirty="0"/>
              <a:t>붙여넣기  기타</a:t>
            </a:r>
            <a:endParaRPr lang="en-US" sz="1200" dirty="0"/>
          </a:p>
        </p:txBody>
      </p:sp>
      <p:cxnSp>
        <p:nvCxnSpPr>
          <p:cNvPr id="81" name="직선 화살표 연결선 111">
            <a:extLst>
              <a:ext uri="{FF2B5EF4-FFF2-40B4-BE49-F238E27FC236}">
                <a16:creationId xmlns:a16="http://schemas.microsoft.com/office/drawing/2014/main" id="{3288E46D-1207-40DF-A45A-487EE1751FD8}"/>
              </a:ext>
            </a:extLst>
          </p:cNvPr>
          <p:cNvCxnSpPr>
            <a:cxnSpLocks/>
            <a:stCxn id="23" idx="3"/>
            <a:endCxn id="78" idx="1"/>
          </p:cNvCxnSpPr>
          <p:nvPr/>
        </p:nvCxnSpPr>
        <p:spPr>
          <a:xfrm>
            <a:off x="2554926" y="4538589"/>
            <a:ext cx="860827" cy="2428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cxnSpLocks/>
            <a:stCxn id="78" idx="3"/>
            <a:endCxn id="7" idx="3"/>
          </p:cNvCxnSpPr>
          <p:nvPr/>
        </p:nvCxnSpPr>
        <p:spPr>
          <a:xfrm flipH="1" flipV="1">
            <a:off x="2554926" y="3859361"/>
            <a:ext cx="3810315" cy="703512"/>
          </a:xfrm>
          <a:prstGeom prst="bentConnector3">
            <a:avLst>
              <a:gd name="adj1" fmla="val -6000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꺾인 연결선 27">
            <a:extLst>
              <a:ext uri="{FF2B5EF4-FFF2-40B4-BE49-F238E27FC236}">
                <a16:creationId xmlns:a16="http://schemas.microsoft.com/office/drawing/2014/main" id="{A670AC56-77D7-4A39-BECA-9F7BE6899057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H="1" flipV="1">
            <a:off x="2554926" y="3859361"/>
            <a:ext cx="4412137" cy="1358456"/>
          </a:xfrm>
          <a:prstGeom prst="bentConnector3">
            <a:avLst>
              <a:gd name="adj1" fmla="val -5181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6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C02A-7019-4585-B565-CBF5D760BE26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8830" y="176108"/>
            <a:ext cx="8336132" cy="610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87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리눅스 쉘 명령어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쉘 명령어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C703-3255-4586-B404-DCCFCD21A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4166-419F-4FB8-B680-E6B9C5E3760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31C-ABFD-4018-B959-1EF92427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FC3B-A0D2-4024-9190-6701952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3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bash </a:t>
            </a:r>
            <a:r>
              <a:rPr lang="ko-KR" altLang="en-US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900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환경변수 조회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$"/>
            </a:pPr>
            <a:r>
              <a:rPr lang="en-US" sz="2400" dirty="0">
                <a:latin typeface="Traveling _Typewriter" panose="02000506000000020004" pitchFamily="2" charset="0"/>
              </a:rPr>
              <a:t>printenv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PATH </a:t>
            </a:r>
            <a:r>
              <a:rPr lang="ko-KR" altLang="en-US" sz="2400" dirty="0"/>
              <a:t>환경 변수 조회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$"/>
            </a:pPr>
            <a:r>
              <a:rPr lang="en-US" sz="2400" dirty="0">
                <a:latin typeface="Traveling _Typewriter" panose="02000506000000020004" pitchFamily="2" charset="0"/>
              </a:rPr>
              <a:t>printenv | grep PATH</a:t>
            </a:r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$"/>
            </a:pPr>
            <a:r>
              <a:rPr lang="en-US" sz="2400" dirty="0">
                <a:latin typeface="Traveling _Typewriter" panose="02000506000000020004" pitchFamily="2" charset="0"/>
              </a:rPr>
              <a:t>echo $PATH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현재 폴더를 </a:t>
            </a:r>
            <a:r>
              <a:rPr lang="en-US" altLang="ko-KR" sz="2400" dirty="0"/>
              <a:t>PATH</a:t>
            </a:r>
            <a:r>
              <a:rPr lang="ko-KR" altLang="en-US" sz="2400" dirty="0"/>
              <a:t>에 추가하기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400" dirty="0"/>
              <a:t>사용자 홈 디렉토리의 </a:t>
            </a:r>
            <a:r>
              <a:rPr lang="en-US" altLang="ko-KR" sz="2400" dirty="0"/>
              <a:t>.bashrc </a:t>
            </a:r>
            <a:r>
              <a:rPr lang="ko-KR" altLang="en-US" sz="2400" dirty="0"/>
              <a:t>파일 마지막 줄에 아래의 문장을 추가한다</a:t>
            </a:r>
            <a:r>
              <a:rPr lang="en-US" altLang="ko-KR" sz="2400" dirty="0"/>
              <a:t>.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Traveling _Typewriter" panose="02000506000000020004" pitchFamily="2" charset="0"/>
              </a:rPr>
              <a:t>export PATH=$PATH:.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E112-80DE-4D87-B401-49599304D6A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44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및 그룹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196752"/>
            <a:ext cx="8543924" cy="11521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유닉스의 사용자는 홈 디렉토리를 가진다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파일을 조회</a:t>
            </a:r>
            <a:r>
              <a:rPr lang="en-US" altLang="ko-KR" sz="2400" dirty="0"/>
              <a:t>/</a:t>
            </a:r>
            <a:r>
              <a:rPr lang="ko-KR" altLang="en-US" sz="2400" dirty="0"/>
              <a:t>수정</a:t>
            </a:r>
            <a:r>
              <a:rPr lang="en-US" altLang="ko-KR" sz="2400" dirty="0"/>
              <a:t>/</a:t>
            </a:r>
            <a:r>
              <a:rPr lang="ko-KR" altLang="en-US" sz="2400" dirty="0"/>
              <a:t>실행에 관한 권한을 가진다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19913" y="2458090"/>
            <a:ext cx="8266174" cy="33313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182880" tIns="182880">
            <a:noAutofit/>
          </a:bodyPr>
          <a:lstStyle/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addgroup mygrp   : </a:t>
            </a:r>
            <a:r>
              <a:rPr lang="ko-KR" altLang="en-US" sz="2000" dirty="0">
                <a:latin typeface="Consolas" panose="020B0609020204030204" pitchFamily="49" charset="0"/>
              </a:rPr>
              <a:t>그룹 추가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delgroup mygrp   : </a:t>
            </a:r>
            <a:r>
              <a:rPr lang="ko-KR" altLang="en-US" sz="2000" dirty="0">
                <a:latin typeface="Consolas" panose="020B0609020204030204" pitchFamily="49" charset="0"/>
              </a:rPr>
              <a:t>그룹 삭제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useradd –g mygrp </a:t>
            </a:r>
            <a:r>
              <a:rPr lang="en-US" altLang="ko-KR" sz="2000" b="1" dirty="0">
                <a:latin typeface="Consolas" panose="020B0609020204030204" pitchFamily="49" charset="0"/>
              </a:rPr>
              <a:t>--</a:t>
            </a:r>
            <a:r>
              <a:rPr lang="en-US" altLang="ko-KR" sz="2000" dirty="0">
                <a:latin typeface="Consolas" panose="020B0609020204030204" pitchFamily="49" charset="0"/>
              </a:rPr>
              <a:t>create-home myuser :</a:t>
            </a:r>
            <a:r>
              <a:rPr lang="ko-KR" altLang="en-US" sz="2000" dirty="0">
                <a:latin typeface="Consolas" panose="020B0609020204030204" pitchFamily="49" charset="0"/>
              </a:rPr>
              <a:t>사용자 추가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userdel myuser   : </a:t>
            </a:r>
            <a:r>
              <a:rPr lang="ko-KR" altLang="en-US" sz="2000" dirty="0">
                <a:latin typeface="Consolas" panose="020B0609020204030204" pitchFamily="49" charset="0"/>
              </a:rPr>
              <a:t>사용자 삭제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passwd myuser    : </a:t>
            </a:r>
            <a:r>
              <a:rPr lang="ko-KR" altLang="en-US" sz="2000" dirty="0">
                <a:latin typeface="Consolas" panose="020B0609020204030204" pitchFamily="49" charset="0"/>
              </a:rPr>
              <a:t>사용자 패스워드 변경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usermod –g mygrp myuser   : </a:t>
            </a:r>
            <a:r>
              <a:rPr lang="ko-KR" altLang="en-US" sz="2000" dirty="0">
                <a:latin typeface="Consolas" panose="020B0609020204030204" pitchFamily="49" charset="0"/>
              </a:rPr>
              <a:t>사용자 그룹 변경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 - myuser : myuser </a:t>
            </a:r>
            <a:r>
              <a:rPr lang="ko-KR" altLang="en-US" sz="2000" dirty="0">
                <a:latin typeface="Consolas" panose="020B0609020204030204" pitchFamily="49" charset="0"/>
              </a:rPr>
              <a:t>로 로그인 한다</a:t>
            </a:r>
            <a:r>
              <a:rPr lang="en-US" altLang="ko-KR" sz="2000" dirty="0">
                <a:latin typeface="Consolas" panose="020B0609020204030204" pitchFamily="49" charset="0"/>
              </a:rPr>
              <a:t>.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079F-15AF-4BBE-97ED-EEA34CC145D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00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293599"/>
            <a:ext cx="3576501" cy="28663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가상 머신 생성 및 실행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78091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우분투 </a:t>
            </a:r>
            <a:r>
              <a:rPr lang="ko-KR" altLang="en-US" sz="1800"/>
              <a:t>데스크톱 </a:t>
            </a:r>
            <a:r>
              <a:rPr lang="en-US" altLang="ko-KR" sz="1800" smtClean="0"/>
              <a:t>16.04 iso </a:t>
            </a:r>
            <a:r>
              <a:rPr lang="ko-KR" altLang="en-US" sz="1800" dirty="0"/>
              <a:t>이미지 다운로드</a:t>
            </a:r>
            <a:endParaRPr lang="en-US" altLang="ko-KR" sz="1800" dirty="0"/>
          </a:p>
          <a:p>
            <a:pPr lvl="1"/>
            <a:r>
              <a:rPr lang="en-US" sz="1800" smtClean="0">
                <a:hlinkClick r:id="rId3"/>
              </a:rPr>
              <a:t>http</a:t>
            </a:r>
            <a:r>
              <a:rPr lang="en-US" sz="1800">
                <a:hlinkClick r:id="rId3"/>
              </a:rPr>
              <a:t>://mirror.kakao.com/ubuntu-releases/xenial/</a:t>
            </a:r>
            <a:endParaRPr lang="en-US" sz="1800" smtClean="0">
              <a:hlinkClick r:id="rId3"/>
            </a:endParaRPr>
          </a:p>
          <a:p>
            <a:r>
              <a:rPr lang="ko-KR" altLang="en-US" sz="1800" smtClean="0"/>
              <a:t>우분투 </a:t>
            </a:r>
            <a:r>
              <a:rPr lang="ko-KR" altLang="en-US" sz="1800" dirty="0"/>
              <a:t>이미지를 이용하여 리눅스 </a:t>
            </a:r>
            <a:r>
              <a:rPr lang="ko-KR" altLang="en-US" sz="1800"/>
              <a:t>머신 </a:t>
            </a:r>
            <a:r>
              <a:rPr lang="ko-KR" altLang="en-US" sz="1800" smtClean="0"/>
              <a:t>생성 방법 참고</a:t>
            </a:r>
            <a:endParaRPr lang="en-US" altLang="ko-KR" sz="1800" dirty="0"/>
          </a:p>
          <a:p>
            <a:pPr lvl="1"/>
            <a:r>
              <a:rPr lang="en-US" sz="1800" dirty="0">
                <a:hlinkClick r:id="rId4"/>
              </a:rPr>
              <a:t>https://www.youtube.com/watch?v=oyNjjzg-UXo</a:t>
            </a:r>
            <a:r>
              <a:rPr lang="en-US" sz="1800" dirty="0"/>
              <a:t> </a:t>
            </a:r>
          </a:p>
          <a:p>
            <a:r>
              <a:rPr lang="ko-KR" altLang="en-US" sz="1800" dirty="0"/>
              <a:t>가상 머신 실행</a:t>
            </a: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FD7D9-AC3C-4F5E-ACF9-D1C0A5401F2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445" y="3293599"/>
            <a:ext cx="3456813" cy="286631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1262247" y="3826773"/>
            <a:ext cx="1350324" cy="353342"/>
          </a:xfrm>
          <a:prstGeom prst="roundRect">
            <a:avLst/>
          </a:prstGeom>
          <a:solidFill>
            <a:srgbClr val="FFFF00">
              <a:alpha val="20000"/>
            </a:srgbClr>
          </a:solidFill>
          <a:ln w="5715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rgbClr val="FF0000"/>
                </a:solidFill>
              </a:rPr>
              <a:t>클릭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구부러진 연결선 9"/>
          <p:cNvCxnSpPr>
            <a:stCxn id="9" idx="2"/>
            <a:endCxn id="7" idx="1"/>
          </p:cNvCxnSpPr>
          <p:nvPr/>
        </p:nvCxnSpPr>
        <p:spPr>
          <a:xfrm rot="16200000" flipH="1">
            <a:off x="3458108" y="2659416"/>
            <a:ext cx="546639" cy="3588036"/>
          </a:xfrm>
          <a:prstGeom prst="curvedConnector2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596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255271"/>
            <a:ext cx="9131829" cy="318972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리눅스 쉘 명령어</a:t>
            </a:r>
            <a:endParaRPr lang="en-US" altLang="ko-KR" sz="2000" dirty="0"/>
          </a:p>
          <a:p>
            <a:pPr lvl="1"/>
            <a:r>
              <a:rPr lang="en-US" sz="1600" dirty="0">
                <a:hlinkClick r:id="rId2"/>
              </a:rPr>
              <a:t>http://www.usm.uni-muenchen.de/people/puls/lessons/intro_general/Linux/Linux_for_beginners.pdf</a:t>
            </a:r>
            <a:endParaRPr lang="en-US" sz="1800" dirty="0"/>
          </a:p>
          <a:p>
            <a:r>
              <a:rPr lang="en-US" sz="2000" dirty="0"/>
              <a:t>Unix Power Tools, 3</a:t>
            </a:r>
            <a:r>
              <a:rPr lang="en-US" sz="2000" baseline="30000" dirty="0"/>
              <a:t>rd</a:t>
            </a:r>
            <a:r>
              <a:rPr lang="en-US" sz="2000" dirty="0"/>
              <a:t> ed.</a:t>
            </a:r>
          </a:p>
          <a:p>
            <a:pPr lvl="1"/>
            <a:r>
              <a:rPr lang="ko-KR" altLang="en-US" sz="2000" dirty="0"/>
              <a:t>저자</a:t>
            </a:r>
            <a:r>
              <a:rPr lang="en-US" sz="2000" dirty="0"/>
              <a:t> : Mike Loukides</a:t>
            </a:r>
          </a:p>
          <a:p>
            <a:pPr lvl="1"/>
            <a:r>
              <a:rPr lang="ko-KR" altLang="en-US" sz="2000" dirty="0"/>
              <a:t>출판사</a:t>
            </a:r>
            <a:r>
              <a:rPr lang="en-US" sz="2000" dirty="0"/>
              <a:t>: O＇Reilly</a:t>
            </a:r>
          </a:p>
          <a:p>
            <a:pPr lvl="1"/>
            <a:r>
              <a:rPr lang="ko-KR" altLang="en-US" sz="2000" dirty="0"/>
              <a:t>출판년도</a:t>
            </a:r>
            <a:r>
              <a:rPr lang="en-US" sz="2000" dirty="0"/>
              <a:t>: 2009</a:t>
            </a:r>
          </a:p>
          <a:p>
            <a:pPr lvl="1"/>
            <a:r>
              <a:rPr lang="ko-KR" altLang="en-US" sz="2000" dirty="0"/>
              <a:t>페이지</a:t>
            </a:r>
            <a:r>
              <a:rPr lang="en-US" sz="2000" dirty="0"/>
              <a:t>: 1160</a:t>
            </a:r>
          </a:p>
          <a:p>
            <a:pPr lvl="1"/>
            <a:r>
              <a:rPr lang="en-US" sz="1800" dirty="0">
                <a:hlinkClick r:id="rId3"/>
              </a:rPr>
              <a:t>http://shop.oreilly.com/product/9780596003302.do</a:t>
            </a:r>
            <a:endParaRPr lang="en-US" sz="1800" dirty="0"/>
          </a:p>
        </p:txBody>
      </p:sp>
      <p:pic>
        <p:nvPicPr>
          <p:cNvPr id="1030" name="Picture 6" descr="https://images-na.ssl-images-amazon.com/images/I/51TNpdRGZ7L._SX379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60" y="2687577"/>
            <a:ext cx="2424402" cy="317526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쉘 명령어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CFF47-2D70-4D54-862A-1377DD64045E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74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[</a:t>
            </a:r>
            <a:r>
              <a:rPr lang="ko-KR" altLang="en-US" dirty="0"/>
              <a:t>명령어</a:t>
            </a:r>
            <a:r>
              <a:rPr lang="en-US" altLang="ko-KR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5" cy="38065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manual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명령어 도움말 출력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기능 개요</a:t>
            </a:r>
            <a:r>
              <a:rPr lang="en-US" altLang="ko-KR" dirty="0"/>
              <a:t>/</a:t>
            </a:r>
            <a:r>
              <a:rPr lang="ko-KR" altLang="en-US" dirty="0"/>
              <a:t>문법</a:t>
            </a:r>
            <a:r>
              <a:rPr lang="en-US" altLang="ko-KR" dirty="0"/>
              <a:t>/</a:t>
            </a:r>
            <a:r>
              <a:rPr lang="ko-KR" altLang="en-US" dirty="0"/>
              <a:t>설명</a:t>
            </a:r>
            <a:r>
              <a:rPr lang="en-US" altLang="ko-KR" dirty="0"/>
              <a:t>/</a:t>
            </a:r>
            <a:r>
              <a:rPr lang="ko-KR" altLang="en-US" dirty="0"/>
              <a:t>예제</a:t>
            </a:r>
            <a:r>
              <a:rPr lang="en-US" altLang="ko-KR" dirty="0"/>
              <a:t>/</a:t>
            </a:r>
            <a:r>
              <a:rPr lang="ko-KR" altLang="en-US" dirty="0"/>
              <a:t>역사 등에 대하여 설명한다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사용자 입력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스페이스 </a:t>
            </a:r>
            <a:r>
              <a:rPr lang="en-US" altLang="ko-KR" dirty="0"/>
              <a:t>: </a:t>
            </a:r>
            <a:r>
              <a:rPr lang="ko-KR" altLang="en-US" dirty="0"/>
              <a:t>한 페이지 앞으로 이동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b : </a:t>
            </a:r>
            <a:r>
              <a:rPr lang="ko-KR" altLang="en-US" dirty="0"/>
              <a:t>한 페이지 뒤로 이동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q : </a:t>
            </a:r>
            <a:r>
              <a:rPr lang="ko-KR" altLang="en-US" dirty="0"/>
              <a:t>명령어 종료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man man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man ls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82B0-010D-4531-A687-B548D93ADE67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9" y="3065132"/>
            <a:ext cx="4586287" cy="313609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9224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화면 출력을 초기화한다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clear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4C0-3CD2-4F4C-AB00-6E1EA219E520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23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 정보</a:t>
            </a:r>
            <a:r>
              <a:rPr lang="en-US" altLang="ko-KR" dirty="0"/>
              <a:t>/</a:t>
            </a:r>
            <a:r>
              <a:rPr lang="ko-KR" altLang="en-US" dirty="0"/>
              <a:t>로그인 정보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4448311" cy="47362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uname</a:t>
            </a:r>
          </a:p>
          <a:p>
            <a:pPr lvl="1"/>
            <a:r>
              <a:rPr lang="en-US" altLang="ko-KR" dirty="0"/>
              <a:t>unix name</a:t>
            </a:r>
          </a:p>
          <a:p>
            <a:pPr lvl="1"/>
            <a:r>
              <a:rPr lang="ko-KR" altLang="en-US" dirty="0"/>
              <a:t>운영체제 이름을 출력한다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/>
              <a:t>예제</a:t>
            </a:r>
            <a:endParaRPr lang="en-US" altLang="ko-KR" dirty="0"/>
          </a:p>
          <a:p>
            <a:pPr lvl="2">
              <a:buFont typeface="Times New Roman" panose="02020603050405020304" pitchFamily="18" charset="0"/>
              <a:buChar char="$"/>
            </a:pPr>
            <a:r>
              <a:rPr lang="en-US" dirty="0"/>
              <a:t>uname</a:t>
            </a:r>
          </a:p>
          <a:p>
            <a:pPr lvl="2">
              <a:buFont typeface="Times New Roman" panose="02020603050405020304" pitchFamily="18" charset="0"/>
              <a:buChar char="$"/>
            </a:pPr>
            <a:r>
              <a:rPr lang="en-US" dirty="0"/>
              <a:t>uname –a</a:t>
            </a:r>
          </a:p>
          <a:p>
            <a:r>
              <a:rPr lang="en-US" dirty="0"/>
              <a:t>whoami</a:t>
            </a:r>
          </a:p>
          <a:p>
            <a:pPr lvl="1"/>
            <a:r>
              <a:rPr lang="ko-KR" altLang="en-US" dirty="0"/>
              <a:t>현재 로그인 아이디를 출력한다</a:t>
            </a:r>
            <a:r>
              <a:rPr lang="en-US" altLang="ko-KR" dirty="0"/>
              <a:t>.</a:t>
            </a:r>
          </a:p>
          <a:p>
            <a:r>
              <a:rPr lang="en-US" dirty="0"/>
              <a:t>id</a:t>
            </a:r>
          </a:p>
          <a:p>
            <a:pPr lvl="1"/>
            <a:r>
              <a:rPr lang="ko-KR" altLang="en-US" dirty="0"/>
              <a:t>현재 로그인 아이디를 출력한다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/>
              <a:t>who</a:t>
            </a:r>
          </a:p>
          <a:p>
            <a:pPr lvl="1"/>
            <a:r>
              <a:rPr lang="ko-KR" altLang="en-US" dirty="0"/>
              <a:t>현재 로그인한 사용자들의 로그인 정보를 출력한다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D013-0B89-46EB-817A-2CAA60A928DD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71" y="2717073"/>
            <a:ext cx="4179517" cy="34655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88139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 {</a:t>
            </a:r>
            <a:r>
              <a:rPr lang="ko-KR" altLang="en-US" dirty="0"/>
              <a:t>명령어</a:t>
            </a:r>
            <a:r>
              <a:rPr lang="en-US" altLang="ko-KR" dirty="0"/>
              <a:t>}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53295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super user do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관리자</a:t>
            </a:r>
            <a:r>
              <a:rPr lang="en-US" altLang="ko-KR" dirty="0"/>
              <a:t>(root)</a:t>
            </a:r>
            <a:r>
              <a:rPr lang="ko-KR" altLang="en-US" dirty="0"/>
              <a:t> 권한으로 명령어를 실행한다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sudo passwd</a:t>
            </a:r>
          </a:p>
          <a:p>
            <a:pPr lvl="2">
              <a:lnSpc>
                <a:spcPct val="120000"/>
              </a:lnSpc>
            </a:pPr>
            <a:r>
              <a:rPr lang="ko-KR" altLang="en-US" b="1" dirty="0">
                <a:latin typeface="Traveling _Typewriter"/>
              </a:rPr>
              <a:t>비밀번호를 변경한다</a:t>
            </a:r>
            <a:r>
              <a:rPr lang="en-US" altLang="ko-KR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sudo –i</a:t>
            </a:r>
          </a:p>
          <a:p>
            <a:pPr lvl="2">
              <a:lnSpc>
                <a:spcPct val="120000"/>
              </a:lnSpc>
            </a:pPr>
            <a:r>
              <a:rPr lang="ko-KR" altLang="en-US" b="1" dirty="0">
                <a:latin typeface="Traveling _Typewriter"/>
              </a:rPr>
              <a:t>관리자</a:t>
            </a:r>
            <a:r>
              <a:rPr lang="en-US" altLang="ko-KR" b="1" dirty="0">
                <a:latin typeface="Traveling _Typewriter"/>
              </a:rPr>
              <a:t> </a:t>
            </a:r>
            <a:r>
              <a:rPr lang="ko-KR" altLang="en-US" b="1" dirty="0">
                <a:latin typeface="Traveling _Typewriter"/>
              </a:rPr>
              <a:t>계정으로 로그인한다</a:t>
            </a:r>
            <a:r>
              <a:rPr lang="en-US" altLang="ko-KR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AC4C-05CB-48E1-8085-EB9774F679C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03" y="2421215"/>
            <a:ext cx="4267743" cy="394191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47473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 </a:t>
            </a:r>
            <a:r>
              <a:rPr lang="ko-KR" altLang="en-US" dirty="0"/>
              <a:t>실행 시 패스워드 입력 해제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2365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관리자 권한으로 명령어 실행 시 패스워드를 매번 입력해야하는 불편을 해소한다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Traveling _Typewriter"/>
              </a:rPr>
              <a:t>sudo </a:t>
            </a:r>
            <a:r>
              <a:rPr lang="ko-KR" altLang="en-US" dirty="0">
                <a:latin typeface="Traveling _Typewriter"/>
              </a:rPr>
              <a:t>설정 프로그램 실행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sudo visudo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다음 줄을 추가한다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en-US" dirty="0">
                <a:solidFill>
                  <a:srgbClr val="242729"/>
                </a:solidFill>
                <a:latin typeface="Consolas" panose="020B0609020204030204" pitchFamily="49" charset="0"/>
              </a:rPr>
              <a:t>$USER ALL=(ALL) NOPASSWD: ALL</a:t>
            </a:r>
            <a:r>
              <a:rPr lang="en-US" altLang="en-US" sz="800" dirty="0"/>
              <a:t> </a:t>
            </a:r>
            <a:endParaRPr lang="en-US" altLang="ko-KR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4ED8-B9E8-4B34-A6D4-0F2B861A8990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454400" y="2786743"/>
            <a:ext cx="6128158" cy="3412855"/>
            <a:chOff x="3454400" y="2786743"/>
            <a:chExt cx="6128158" cy="341285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8815" y="2786743"/>
              <a:ext cx="4533743" cy="3412855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3454400" y="4775925"/>
              <a:ext cx="2420076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ctr"/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사용자 아이디로 변경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8277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[</a:t>
            </a:r>
            <a:r>
              <a:rPr lang="ko-KR" altLang="en-US" dirty="0"/>
              <a:t>명령어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E177-6CCD-44B3-82E2-46199B7453A7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69"/>
            <a:ext cx="4444414" cy="29156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명령어 경로를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>
                <a:latin typeface="Traveling _Typewriter"/>
              </a:rPr>
              <a:t>which </a:t>
            </a:r>
            <a:r>
              <a:rPr lang="en-US" b="1" dirty="0">
                <a:latin typeface="Traveling _Typewriter"/>
              </a:rPr>
              <a:t>ls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raveling _Typewriter"/>
              </a:rPr>
              <a:t>ls </a:t>
            </a:r>
            <a:r>
              <a:rPr lang="ko-KR" altLang="en-US" dirty="0">
                <a:latin typeface="Traveling _Typewriter"/>
              </a:rPr>
              <a:t>명령어가 있는 경로를 출력한다</a:t>
            </a:r>
            <a:r>
              <a:rPr lang="en-US" altLang="ko-KR" dirty="0">
                <a:latin typeface="Traveling _Typewriter"/>
              </a:rPr>
              <a:t>.</a:t>
            </a:r>
            <a:endParaRPr lang="en-US" b="1" dirty="0">
              <a:latin typeface="Traveling _Typewriter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394" y="2653296"/>
            <a:ext cx="4090568" cy="339180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8722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43" y="3175907"/>
            <a:ext cx="4658341" cy="301080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 {</a:t>
            </a:r>
            <a:r>
              <a:rPr lang="ko-KR" altLang="en-US" dirty="0"/>
              <a:t>파일</a:t>
            </a:r>
            <a:r>
              <a:rPr lang="en-US" altLang="ko-KR" dirty="0"/>
              <a:t>}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7179"/>
            <a:ext cx="4593091" cy="441890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list directory content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현재 디렉토리의 목록을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현재 폴더의 숨긴 파일을 제외한 파일 목록을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–a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현재 폴더의 모든 파일 목록을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–l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파일 목록을 자세하게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–la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현재 폴더의 모든 파일 목록을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ko-KR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5634-486A-4573-9096-1331E2F3AB7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80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70465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기능 </a:t>
            </a:r>
            <a:r>
              <a:rPr lang="en-US" altLang="ko-KR" sz="1400" dirty="0"/>
              <a:t>: change directory</a:t>
            </a:r>
          </a:p>
          <a:p>
            <a:pPr lvl="1">
              <a:lnSpc>
                <a:spcPct val="120000"/>
              </a:lnSpc>
            </a:pPr>
            <a:r>
              <a:rPr lang="ko-KR" altLang="en-US" sz="1400" dirty="0"/>
              <a:t>디렉토리로 이동한다</a:t>
            </a:r>
            <a:r>
              <a:rPr lang="en-US" altLang="ko-KR" sz="1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/>
              <a:t>예제</a:t>
            </a:r>
            <a:endParaRPr lang="en-US" altLang="ko-KR" sz="14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/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루트 디렉토리로 이동</a:t>
            </a:r>
            <a:endParaRPr lang="en-US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현재 디렉토리로 이동</a:t>
            </a:r>
            <a:endParaRPr lang="en-US" altLang="ko-KR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./dev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현재 디렉토리 아래의 </a:t>
            </a:r>
            <a:r>
              <a:rPr lang="en-US" altLang="ko-KR" sz="1400" b="1" dirty="0">
                <a:latin typeface="Traveling _Typewriter"/>
              </a:rPr>
              <a:t>dev </a:t>
            </a:r>
            <a:r>
              <a:rPr lang="ko-KR" altLang="en-US" sz="1400" b="1" dirty="0">
                <a:latin typeface="Traveling _Typewriter"/>
              </a:rPr>
              <a:t>디렉토리로 이동</a:t>
            </a:r>
            <a:endParaRPr lang="en-US" altLang="ko-KR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..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상위 디렉토리로 이동</a:t>
            </a:r>
            <a:endParaRPr lang="en-US" altLang="ko-KR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홈 디렉토리로 이동</a:t>
            </a:r>
            <a:endParaRPr lang="en-US" altLang="ko-KR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~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홈 디렉토리로 이동</a:t>
            </a:r>
            <a:endParaRPr lang="en-US" sz="14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1F3D-9DF5-4E10-A91E-C03B6762C5A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83" y="1266083"/>
            <a:ext cx="5120571" cy="194887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9418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기능 </a:t>
            </a:r>
            <a:r>
              <a:rPr lang="en-US" altLang="ko-KR" sz="2000" dirty="0"/>
              <a:t>: print working directory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현재 작업 디렉토리의 경로를 출력한다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예제</a:t>
            </a:r>
            <a:endParaRPr lang="en-US" altLang="ko-KR" sz="20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2000" b="1" dirty="0">
                <a:latin typeface="Traveling _Typewriter"/>
              </a:rPr>
              <a:t>pwd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20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20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B67B-E28F-4475-B078-1D4F0C1139B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5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수동 업데이트 설정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38179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패키지 관리 프로그램 </a:t>
            </a:r>
            <a:r>
              <a:rPr lang="en-US" altLang="ko-KR" dirty="0"/>
              <a:t>apt</a:t>
            </a:r>
            <a:r>
              <a:rPr lang="ko-KR" altLang="en-US" dirty="0"/>
              <a:t>를 수동으로 실행하는 과정에서 백그라운드 </a:t>
            </a:r>
            <a:r>
              <a:rPr lang="en-US" altLang="ko-KR" dirty="0"/>
              <a:t> </a:t>
            </a:r>
            <a:r>
              <a:rPr lang="ko-KR" altLang="en-US" dirty="0"/>
              <a:t>프로세스와 충돌을 방지한다</a:t>
            </a:r>
            <a:r>
              <a:rPr lang="en-US" altLang="ko-KR" dirty="0"/>
              <a:t>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Show Application =&gt; Software &amp; Updates =&gt; Update </a:t>
            </a:r>
            <a:r>
              <a:rPr lang="ko-KR" altLang="en-US" dirty="0"/>
              <a:t>탭 </a:t>
            </a:r>
            <a:r>
              <a:rPr lang="en-US" altLang="ko-KR" dirty="0"/>
              <a:t>=&gt;  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Automatically check for update</a:t>
            </a:r>
            <a:r>
              <a:rPr lang="ko-KR" altLang="en-US" dirty="0"/>
              <a:t>를 </a:t>
            </a:r>
            <a:r>
              <a:rPr lang="en-US" altLang="ko-KR" dirty="0"/>
              <a:t>Never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130A6-4535-4DA2-865B-33128B1EA5F7}" type="datetime1">
              <a:rPr lang="ko-KR" altLang="en-US" smtClean="0"/>
              <a:t>2019-05-01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12" y="3109144"/>
            <a:ext cx="3489356" cy="252065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11" name="그룹 10"/>
          <p:cNvGrpSpPr/>
          <p:nvPr/>
        </p:nvGrpSpPr>
        <p:grpSpPr>
          <a:xfrm>
            <a:off x="5208069" y="2887652"/>
            <a:ext cx="3952864" cy="2963635"/>
            <a:chOff x="5322369" y="3031060"/>
            <a:chExt cx="3952864" cy="29636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2369" y="3031060"/>
              <a:ext cx="3844172" cy="2963635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6624638" y="4432665"/>
              <a:ext cx="2650595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>
                  <a:solidFill>
                    <a:srgbClr val="7030A0"/>
                  </a:solidFill>
                </a:rPr>
                <a:t>클릭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0" name="위로 구부러진 화살표 9"/>
          <p:cNvSpPr/>
          <p:nvPr/>
        </p:nvSpPr>
        <p:spPr>
          <a:xfrm rot="921576">
            <a:off x="2563127" y="4769249"/>
            <a:ext cx="3158764" cy="1039409"/>
          </a:xfrm>
          <a:prstGeom prst="curvedUpArrow">
            <a:avLst>
              <a:gd name="adj1" fmla="val 18436"/>
              <a:gd name="adj2" fmla="val 50000"/>
              <a:gd name="adj3" fmla="val 3169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00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mkdir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635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make directory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새로운 폴더를 만든다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mkdir test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mkdir ~/test1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mkdir ./test2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82DB-8B32-4FBD-B797-92EA56FBDAC8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06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파일의 수정 시각을 최신 시각으로 갱신한다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파일이 없으면 생성한다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touch abc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761B8-CA3B-4EA6-A659-38FEC0F2969C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3513592"/>
            <a:ext cx="5800725" cy="24479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52787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1821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 </a:t>
            </a:r>
            <a:r>
              <a:rPr lang="en-US" altLang="ko-KR" sz="1800" dirty="0"/>
              <a:t>remove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파일이나 디렉토리를 삭제한다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rm abc</a:t>
            </a:r>
          </a:p>
          <a:p>
            <a:pPr lvl="2">
              <a:lnSpc>
                <a:spcPct val="120000"/>
              </a:lnSpc>
            </a:pPr>
            <a:r>
              <a:rPr lang="en-US" sz="1800" b="1" dirty="0">
                <a:latin typeface="Traveling _Typewriter"/>
              </a:rPr>
              <a:t>abc </a:t>
            </a:r>
            <a:r>
              <a:rPr lang="ko-KR" altLang="en-US" sz="1800" b="1" dirty="0">
                <a:latin typeface="Traveling _Typewriter"/>
              </a:rPr>
              <a:t>파일을 삭제 여부를 확인 후 삭제한다</a:t>
            </a:r>
            <a:r>
              <a:rPr lang="en-US" altLang="ko-KR" sz="1800" b="1" dirty="0">
                <a:latin typeface="Traveling _Typewriter"/>
              </a:rPr>
              <a:t>.</a:t>
            </a:r>
            <a:endParaRPr lang="en-US" sz="18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rm –f abc</a:t>
            </a:r>
          </a:p>
          <a:p>
            <a:pPr lvl="2">
              <a:lnSpc>
                <a:spcPct val="120000"/>
              </a:lnSpc>
            </a:pPr>
            <a:r>
              <a:rPr lang="en-US" altLang="ko-KR" sz="1800" b="1" dirty="0">
                <a:latin typeface="Traveling _Typewriter"/>
              </a:rPr>
              <a:t>abc </a:t>
            </a:r>
            <a:r>
              <a:rPr lang="ko-KR" altLang="en-US" sz="1800" b="1" dirty="0">
                <a:latin typeface="Traveling _Typewriter"/>
              </a:rPr>
              <a:t>파일을 강제적으로 삭제한다</a:t>
            </a:r>
            <a:r>
              <a:rPr lang="en-US" altLang="ko-KR" sz="1800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1800" b="1" dirty="0">
                <a:latin typeface="Traveling _Typewriter"/>
              </a:rPr>
              <a:t>rm –</a:t>
            </a:r>
            <a:r>
              <a:rPr lang="en-US" altLang="ko-KR" sz="1800" b="1" dirty="0" err="1">
                <a:latin typeface="Traveling _Typewriter"/>
              </a:rPr>
              <a:t>rf</a:t>
            </a:r>
            <a:r>
              <a:rPr lang="en-US" altLang="ko-KR" sz="1800" b="1" dirty="0">
                <a:latin typeface="Traveling _Typewriter"/>
              </a:rPr>
              <a:t> def</a:t>
            </a:r>
          </a:p>
          <a:p>
            <a:pPr lvl="2">
              <a:lnSpc>
                <a:spcPct val="120000"/>
              </a:lnSpc>
            </a:pPr>
            <a:r>
              <a:rPr lang="en-US" altLang="ko-KR" sz="1800" b="1" dirty="0">
                <a:latin typeface="Traveling _Typewriter"/>
              </a:rPr>
              <a:t>def </a:t>
            </a:r>
            <a:r>
              <a:rPr lang="ko-KR" altLang="en-US" sz="1800" b="1" dirty="0">
                <a:latin typeface="Traveling _Typewriter"/>
              </a:rPr>
              <a:t>폴더 아래의 모든 파일을 강제적으로 삭제한다</a:t>
            </a:r>
            <a:r>
              <a:rPr lang="en-US" altLang="ko-KR" sz="1800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E327-1DB2-4300-BCEF-B1B7DFEE987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53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 [</a:t>
            </a:r>
            <a:r>
              <a:rPr lang="ko-KR" altLang="en-US" dirty="0"/>
              <a:t>파일</a:t>
            </a:r>
            <a:r>
              <a:rPr lang="en-US" altLang="ko-KR" dirty="0"/>
              <a:t>] [</a:t>
            </a:r>
            <a:r>
              <a:rPr lang="ko-KR" altLang="en-US" dirty="0"/>
              <a:t>파일</a:t>
            </a:r>
            <a:r>
              <a:rPr lang="en-US" altLang="ko-KR" dirty="0"/>
              <a:t>2]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31207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move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이름을 변경한다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경로를 변경한다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mv abc 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파일명을 </a:t>
            </a:r>
            <a:r>
              <a:rPr lang="en-US" altLang="ko-KR" dirty="0">
                <a:latin typeface="Traveling _Typewriter"/>
              </a:rPr>
              <a:t>def</a:t>
            </a:r>
            <a:r>
              <a:rPr lang="ko-KR" altLang="en-US" dirty="0">
                <a:latin typeface="Traveling _Typewriter"/>
              </a:rPr>
              <a:t>로 변경한다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mv test1/abc test2/def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test1</a:t>
            </a:r>
            <a:r>
              <a:rPr lang="ko-KR" altLang="en-US" dirty="0">
                <a:latin typeface="Traveling _Typewriter"/>
              </a:rPr>
              <a:t>폴더 아래의 </a:t>
            </a:r>
            <a:r>
              <a:rPr lang="en-US" altLang="ko-KR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파일을 </a:t>
            </a:r>
            <a:r>
              <a:rPr lang="en-US" altLang="ko-KR" dirty="0">
                <a:latin typeface="Traveling _Typewriter"/>
              </a:rPr>
              <a:t>test2 </a:t>
            </a:r>
            <a:r>
              <a:rPr lang="ko-KR" altLang="en-US" dirty="0">
                <a:latin typeface="Traveling _Typewriter"/>
              </a:rPr>
              <a:t>폴더 아래의 </a:t>
            </a:r>
            <a:r>
              <a:rPr lang="en-US" altLang="ko-KR" dirty="0">
                <a:latin typeface="Traveling _Typewriter"/>
              </a:rPr>
              <a:t>def </a:t>
            </a:r>
            <a:r>
              <a:rPr lang="ko-KR" altLang="en-US" dirty="0">
                <a:latin typeface="Traveling _Typewriter"/>
              </a:rPr>
              <a:t>파일로 변경한다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DD1B-763F-4A69-964B-28A0EB19848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46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[</a:t>
            </a:r>
            <a:r>
              <a:rPr lang="ko-KR" altLang="en-US" dirty="0"/>
              <a:t>파일</a:t>
            </a:r>
            <a:r>
              <a:rPr lang="en-US" altLang="ko-KR" dirty="0"/>
              <a:t>] [</a:t>
            </a:r>
            <a:r>
              <a:rPr lang="ko-KR" altLang="en-US" dirty="0"/>
              <a:t>파일</a:t>
            </a:r>
            <a:r>
              <a:rPr lang="en-US" altLang="ko-KR" dirty="0"/>
              <a:t>2]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37004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copy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파일을 복사한다</a:t>
            </a:r>
            <a:r>
              <a:rPr lang="en-US" altLang="ko-KR" dirty="0"/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z="2400" dirty="0">
                <a:solidFill>
                  <a:prstClr val="black"/>
                </a:solidFill>
              </a:rPr>
              <a:t>옵션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2400" dirty="0">
                <a:solidFill>
                  <a:prstClr val="black"/>
                </a:solidFill>
              </a:rPr>
              <a:t>-R : </a:t>
            </a:r>
            <a:r>
              <a:rPr lang="ko-KR" altLang="en-US" sz="2400" dirty="0">
                <a:solidFill>
                  <a:prstClr val="black"/>
                </a:solidFill>
              </a:rPr>
              <a:t>디렉토리와 파일들의 권한을 재귀적으로 모두 바꾼다</a:t>
            </a:r>
            <a:r>
              <a:rPr lang="en-US" altLang="ko-KR" sz="2400" dirty="0">
                <a:solidFill>
                  <a:prstClr val="black"/>
                </a:solidFill>
              </a:rPr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cp abc 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파일을 </a:t>
            </a:r>
            <a:r>
              <a:rPr lang="en-US" altLang="ko-KR" dirty="0">
                <a:latin typeface="Traveling _Typewriter"/>
              </a:rPr>
              <a:t>def </a:t>
            </a:r>
            <a:r>
              <a:rPr lang="ko-KR" altLang="en-US" dirty="0">
                <a:latin typeface="Traveling _Typewriter"/>
              </a:rPr>
              <a:t>파일로 복사한다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cp –R abc 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폴더 아래의 모든 파일을 </a:t>
            </a:r>
            <a:r>
              <a:rPr lang="en-US" altLang="ko-KR" dirty="0">
                <a:latin typeface="Traveling _Typewriter"/>
              </a:rPr>
              <a:t>def </a:t>
            </a:r>
            <a:r>
              <a:rPr lang="ko-KR" altLang="en-US" dirty="0">
                <a:latin typeface="Traveling _Typewriter"/>
              </a:rPr>
              <a:t>폴더 아래로 복사한다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2D61C-7AD9-44D0-BE99-F0ECAE844037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52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145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 </a:t>
            </a:r>
            <a:r>
              <a:rPr lang="en-US" altLang="ko-KR" sz="1800" dirty="0"/>
              <a:t>: concatenate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 내용을 화면에 출력한다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cat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Traveling _Typewriter"/>
              </a:rPr>
              <a:t>abc </a:t>
            </a:r>
            <a:r>
              <a:rPr lang="ko-KR" altLang="en-US" sz="1800" dirty="0">
                <a:latin typeface="Traveling _Typewriter"/>
              </a:rPr>
              <a:t>파일 내용을 화면에 출력한다</a:t>
            </a:r>
            <a:r>
              <a:rPr lang="en-US" altLang="ko-KR" sz="18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88BC-01E2-4DD0-AB3D-8087A0E913C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42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5" cy="37823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more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파일 내용을 한 페이지씩 화면에 출력한다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사용자 입력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스페이스 </a:t>
            </a:r>
            <a:r>
              <a:rPr lang="en-US" altLang="ko-KR" sz="1600" dirty="0"/>
              <a:t>: </a:t>
            </a:r>
            <a:r>
              <a:rPr lang="ko-KR" altLang="en-US" sz="1600" dirty="0"/>
              <a:t>한 페이지 앞으로 이동하여 출력한다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b : </a:t>
            </a:r>
            <a:r>
              <a:rPr lang="ko-KR" altLang="en-US" sz="1600" dirty="0"/>
              <a:t>한 페이지 뒤로 이동하여 출력한다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q : </a:t>
            </a:r>
            <a:r>
              <a:rPr lang="ko-KR" altLang="en-US" sz="1600" dirty="0"/>
              <a:t>명령어 종료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more </a:t>
            </a:r>
            <a:r>
              <a:rPr lang="en-US" sz="1600" b="1" dirty="0" err="1">
                <a:latin typeface="Traveling _Typewriter"/>
              </a:rPr>
              <a:t>abc</a:t>
            </a:r>
            <a:endParaRPr lang="en-US" sz="1600" b="1" dirty="0">
              <a:latin typeface="Traveling _Typewriter"/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Traveling _Typewriter"/>
              </a:rPr>
              <a:t>abc</a:t>
            </a:r>
            <a:r>
              <a:rPr lang="en-US" altLang="ko-KR" sz="1600" dirty="0">
                <a:latin typeface="Traveling _Typewriter"/>
              </a:rPr>
              <a:t> </a:t>
            </a:r>
            <a:r>
              <a:rPr lang="ko-KR" altLang="en-US" sz="1600" dirty="0">
                <a:latin typeface="Traveling _Typewriter"/>
              </a:rPr>
              <a:t>파일 내용을 한 페이지씩 화면에 출력한다</a:t>
            </a:r>
            <a:r>
              <a:rPr lang="en-US" altLang="ko-KR" sz="16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F4F2-9DCD-4055-B8F5-B99D339BA5C6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96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파일의 마지막 페이지를 출력한다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tail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8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854E-6E29-4C37-8795-54DB08F9761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3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|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533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 </a:t>
            </a:r>
            <a:r>
              <a:rPr lang="en-US" altLang="ko-KR" sz="1800" dirty="0"/>
              <a:t>: pipe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이전 명령어의 표준 출력을 이후 명령어의 표준 입력으로 연결한다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1800" b="1" dirty="0">
                <a:latin typeface="Traveling _Typewriter"/>
              </a:rPr>
              <a:t>ls -al | more</a:t>
            </a:r>
          </a:p>
          <a:p>
            <a:pPr lvl="2">
              <a:lnSpc>
                <a:spcPct val="120000"/>
              </a:lnSpc>
            </a:pPr>
            <a:r>
              <a:rPr lang="en-US" sz="1800" dirty="0">
                <a:latin typeface="Traveling _Typewriter"/>
              </a:rPr>
              <a:t>ls –al </a:t>
            </a:r>
            <a:r>
              <a:rPr lang="ko-KR" altLang="en-US" sz="1800" dirty="0">
                <a:latin typeface="Traveling _Typewriter"/>
              </a:rPr>
              <a:t>결과를 한 페이지 씩 화면에 출력한다</a:t>
            </a:r>
            <a:r>
              <a:rPr lang="en-US" altLang="ko-KR" sz="1800" dirty="0">
                <a:latin typeface="Traveling _Typewriter"/>
              </a:rPr>
              <a:t>.</a:t>
            </a:r>
            <a:endParaRPr lang="en-US" sz="1800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B597-0EE0-400B-96D9-6C6B6AEA556D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487950"/>
            <a:ext cx="3967162" cy="286840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17044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[</a:t>
            </a:r>
            <a:r>
              <a:rPr lang="ko-KR" altLang="en-US" dirty="0"/>
              <a:t>단어</a:t>
            </a:r>
            <a:r>
              <a:rPr lang="en-US" altLang="ko-KR" dirty="0"/>
              <a:t>]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5" cy="37004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파일에 특정 단어가 포함된 라인을 출력한다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grep abc def.txt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Traveling _Typewriter"/>
              </a:rPr>
              <a:t>def.txt </a:t>
            </a:r>
            <a:r>
              <a:rPr lang="ko-KR" altLang="en-US" sz="1800" dirty="0">
                <a:latin typeface="Traveling _Typewriter"/>
              </a:rPr>
              <a:t>파일에서 </a:t>
            </a:r>
            <a:r>
              <a:rPr lang="en-US" altLang="ko-KR" sz="1800" dirty="0">
                <a:latin typeface="Traveling _Typewriter"/>
              </a:rPr>
              <a:t>abc </a:t>
            </a:r>
            <a:r>
              <a:rPr lang="ko-KR" altLang="en-US" sz="1800" dirty="0">
                <a:latin typeface="Traveling _Typewriter"/>
              </a:rPr>
              <a:t>단어가 포함된 라인을 출력한다</a:t>
            </a:r>
            <a:r>
              <a:rPr lang="en-US" altLang="ko-KR" sz="18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ls –al | grep dr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Traveling _Typewriter"/>
              </a:rPr>
              <a:t> ls –al </a:t>
            </a:r>
            <a:r>
              <a:rPr lang="ko-KR" altLang="en-US" sz="1800" dirty="0">
                <a:latin typeface="Traveling _Typewriter"/>
              </a:rPr>
              <a:t>결과에서 </a:t>
            </a:r>
            <a:r>
              <a:rPr lang="en-US" altLang="ko-KR" sz="1800" dirty="0">
                <a:latin typeface="Traveling _Typewriter"/>
              </a:rPr>
              <a:t>dr</a:t>
            </a:r>
            <a:r>
              <a:rPr lang="ko-KR" altLang="en-US" sz="1800" dirty="0">
                <a:latin typeface="Traveling _Typewriter"/>
              </a:rPr>
              <a:t>이 포함된 라인을 출력한다</a:t>
            </a:r>
            <a:r>
              <a:rPr lang="en-US" altLang="ko-KR" sz="18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ls –al | grep dr | more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Traveling _Typewriter"/>
              </a:rPr>
              <a:t> ls –al </a:t>
            </a:r>
            <a:r>
              <a:rPr lang="ko-KR" altLang="en-US" sz="1800" dirty="0">
                <a:latin typeface="Traveling _Typewriter"/>
              </a:rPr>
              <a:t>결과에서 </a:t>
            </a:r>
            <a:r>
              <a:rPr lang="en-US" altLang="ko-KR" sz="1800" dirty="0">
                <a:latin typeface="Traveling _Typewriter"/>
              </a:rPr>
              <a:t>dr</a:t>
            </a:r>
            <a:r>
              <a:rPr lang="ko-KR" altLang="en-US" sz="1800" dirty="0">
                <a:latin typeface="Traveling _Typewriter"/>
              </a:rPr>
              <a:t>이 포함된 라인을 한 페이지 씩 출력한다</a:t>
            </a:r>
            <a:r>
              <a:rPr lang="en-US" altLang="ko-KR" sz="1800" dirty="0">
                <a:latin typeface="Traveling _Typewriter"/>
              </a:rPr>
              <a:t>.</a:t>
            </a: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0A4F-9F87-4C8A-B261-92439D776891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01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터미널 실행하기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899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리눅스 터미널</a:t>
            </a:r>
            <a:endParaRPr lang="en-US" altLang="ko-KR" sz="2000" dirty="0">
              <a:latin typeface="KeyCapsFLF" panose="02000605020000020004" pitchFamily="2" charset="-127"/>
              <a:ea typeface="KeyCapsFLF" panose="02000605020000020004" pitchFamily="2" charset="-127"/>
            </a:endParaRPr>
          </a:p>
          <a:p>
            <a:pPr lvl="1"/>
            <a:r>
              <a:rPr lang="ko-KR" altLang="en-US" sz="2000" dirty="0"/>
              <a:t>리눅스</a:t>
            </a:r>
            <a:r>
              <a:rPr lang="en-US" altLang="ko-KR" sz="2000" dirty="0"/>
              <a:t> </a:t>
            </a:r>
            <a:r>
              <a:rPr lang="ko-KR" altLang="en-US" sz="2000" dirty="0"/>
              <a:t>명령어를 실행하는 프로그램</a:t>
            </a:r>
            <a:endParaRPr lang="en-US" altLang="ko-KR" sz="2000" dirty="0"/>
          </a:p>
          <a:p>
            <a:r>
              <a:rPr lang="ko-KR" altLang="en-US" sz="2000" dirty="0"/>
              <a:t>단축키 </a:t>
            </a:r>
            <a:r>
              <a:rPr lang="en-US" altLang="ko-KR" sz="2000" dirty="0"/>
              <a:t>: 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5B4CE-AE6D-4313-BE98-FB309E0D5C8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854190" y="2762167"/>
            <a:ext cx="3780767" cy="3134925"/>
            <a:chOff x="5854190" y="2762167"/>
            <a:chExt cx="3780767" cy="31349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90" y="2762167"/>
              <a:ext cx="3780767" cy="3134925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6825342" y="4732741"/>
              <a:ext cx="1836965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클릭</a:t>
              </a:r>
              <a:endParaRPr lang="en-US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587897" y="3427093"/>
              <a:ext cx="2637065" cy="397088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바탕화면 마우스 우클릭</a:t>
              </a:r>
              <a:endParaRPr lang="en-US" dirty="0"/>
            </a:p>
          </p:txBody>
        </p:sp>
        <p:cxnSp>
          <p:nvCxnSpPr>
            <p:cNvPr id="16" name="구부러진 연결선 15"/>
            <p:cNvCxnSpPr>
              <a:stCxn id="15" idx="3"/>
              <a:endCxn id="13" idx="3"/>
            </p:cNvCxnSpPr>
            <p:nvPr/>
          </p:nvCxnSpPr>
          <p:spPr>
            <a:xfrm flipH="1">
              <a:off x="8662307" y="3625637"/>
              <a:ext cx="562655" cy="1267821"/>
            </a:xfrm>
            <a:prstGeom prst="curvedConnector3">
              <a:avLst>
                <a:gd name="adj1" fmla="val -40629"/>
              </a:avLst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735336" y="2646547"/>
            <a:ext cx="4623722" cy="3315635"/>
            <a:chOff x="735336" y="2646547"/>
            <a:chExt cx="4623722" cy="33156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50" y="2646547"/>
              <a:ext cx="3645824" cy="302303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3818" y="2889882"/>
              <a:ext cx="3705240" cy="307230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126920" y="3755572"/>
              <a:ext cx="1184561" cy="511628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/>
                <a:t>클릭</a:t>
              </a:r>
              <a:endParaRPr lang="en-US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35336" y="5355771"/>
              <a:ext cx="987328" cy="36395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클릭</a:t>
              </a:r>
              <a:endParaRPr lang="en-US" dirty="0"/>
            </a:p>
          </p:txBody>
        </p:sp>
        <p:cxnSp>
          <p:nvCxnSpPr>
            <p:cNvPr id="29" name="구부러진 연결선 28"/>
            <p:cNvCxnSpPr>
              <a:stCxn id="28" idx="0"/>
              <a:endCxn id="38" idx="1"/>
            </p:cNvCxnSpPr>
            <p:nvPr/>
          </p:nvCxnSpPr>
          <p:spPr>
            <a:xfrm rot="5400000" flipH="1" flipV="1">
              <a:off x="986283" y="3739436"/>
              <a:ext cx="1859053" cy="1373618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모서리가 둥근 직사각형 37"/>
            <p:cNvSpPr/>
            <p:nvPr/>
          </p:nvSpPr>
          <p:spPr>
            <a:xfrm>
              <a:off x="2602618" y="3336001"/>
              <a:ext cx="2628163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 dirty="0">
                  <a:solidFill>
                    <a:srgbClr val="FFFF00"/>
                  </a:solidFill>
                </a:rPr>
                <a:t>검색어 </a:t>
              </a:r>
              <a:r>
                <a:rPr lang="en-US" altLang="ko-KR" sz="1600" b="1" dirty="0">
                  <a:solidFill>
                    <a:srgbClr val="FFFF00"/>
                  </a:solidFill>
                </a:rPr>
                <a:t>terminal</a:t>
              </a:r>
              <a:r>
                <a:rPr lang="ko-KR" altLang="en-US" sz="1600" b="1" dirty="0">
                  <a:solidFill>
                    <a:srgbClr val="FFFF00"/>
                  </a:solidFill>
                </a:rPr>
                <a:t>입력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41" name="구부러진 연결선 40"/>
            <p:cNvCxnSpPr>
              <a:stCxn id="38" idx="3"/>
              <a:endCxn id="9" idx="3"/>
            </p:cNvCxnSpPr>
            <p:nvPr/>
          </p:nvCxnSpPr>
          <p:spPr>
            <a:xfrm flipH="1">
              <a:off x="4311481" y="3496718"/>
              <a:ext cx="919300" cy="514668"/>
            </a:xfrm>
            <a:prstGeom prst="curvedConnector3">
              <a:avLst>
                <a:gd name="adj1" fmla="val -24867"/>
              </a:avLst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AC96473-BA18-43EA-BA7A-F15762DC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208" y="2009707"/>
            <a:ext cx="1781424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6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3589679" cy="48808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process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실행중인 프로세스 정보를 출력한다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ps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현재 터미널의 쉘에서 실행중인 프로세스 정보를 출력한다</a:t>
            </a:r>
            <a:r>
              <a:rPr lang="en-US" altLang="ko-KR" sz="16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1600" b="1" dirty="0">
                <a:latin typeface="Traveling _Typewriter"/>
              </a:rPr>
              <a:t>ps</a:t>
            </a:r>
            <a:r>
              <a:rPr lang="ko-KR" altLang="en-US" sz="1600" b="1" dirty="0">
                <a:latin typeface="Traveling _Typewriter"/>
              </a:rPr>
              <a:t> </a:t>
            </a:r>
            <a:r>
              <a:rPr lang="en-US" altLang="ko-KR" sz="1600" b="1" dirty="0">
                <a:latin typeface="Traveling _Typewriter"/>
              </a:rPr>
              <a:t>-e</a:t>
            </a:r>
            <a:endParaRPr lang="en-US" sz="1600" b="1" dirty="0">
              <a:latin typeface="Traveling _Typewriter"/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Traveling _Typewriter"/>
              </a:rPr>
              <a:t> </a:t>
            </a:r>
            <a:r>
              <a:rPr lang="ko-KR" altLang="en-US" sz="1600" dirty="0">
                <a:latin typeface="Traveling _Typewriter"/>
              </a:rPr>
              <a:t>시스템에서 실행중인 모든 프로세스 정보를 출력한다</a:t>
            </a:r>
            <a:r>
              <a:rPr lang="en-US" altLang="ko-KR" sz="1600" dirty="0">
                <a:latin typeface="Traveling _Typewriter"/>
              </a:rPr>
              <a:t>.</a:t>
            </a: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DED1-F482-4112-A263-B3DB89B2DBA7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208553" y="1155303"/>
            <a:ext cx="5525496" cy="4896249"/>
            <a:chOff x="4270715" y="1460103"/>
            <a:chExt cx="5525496" cy="489624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7726" y="2088795"/>
              <a:ext cx="5328485" cy="4267557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4812632" y="2936702"/>
              <a:ext cx="393029" cy="829690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70715" y="1460103"/>
              <a:ext cx="1476862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FF00"/>
                  </a:solidFill>
                </a:rPr>
                <a:t>프로세스 아이디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구부러진 연결선 12"/>
            <p:cNvCxnSpPr>
              <a:stCxn id="10" idx="0"/>
              <a:endCxn id="11" idx="2"/>
            </p:cNvCxnSpPr>
            <p:nvPr/>
          </p:nvCxnSpPr>
          <p:spPr>
            <a:xfrm rot="16200000" flipV="1">
              <a:off x="4424736" y="2352290"/>
              <a:ext cx="1168822" cy="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5223337" y="2933312"/>
              <a:ext cx="393029" cy="829690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07805" y="2964698"/>
              <a:ext cx="393029" cy="829690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550569" y="1929082"/>
              <a:ext cx="1124232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FF00"/>
                  </a:solidFill>
                </a:rPr>
                <a:t>터미널 정보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5" name="구부러진 연결선 24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5418042" y="2238670"/>
              <a:ext cx="696453" cy="69283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45231" y="2398755"/>
              <a:ext cx="918176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solidFill>
                    <a:srgbClr val="FFFF00"/>
                  </a:solidFill>
                </a:rPr>
                <a:t>명령어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31" name="구부러진 연결선 30"/>
            <p:cNvCxnSpPr>
              <a:stCxn id="22" idx="0"/>
              <a:endCxn id="28" idx="2"/>
            </p:cNvCxnSpPr>
            <p:nvPr/>
          </p:nvCxnSpPr>
          <p:spPr>
            <a:xfrm rot="16200000" flipV="1">
              <a:off x="6375237" y="2835614"/>
              <a:ext cx="258166" cy="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661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 [</a:t>
            </a:r>
            <a:r>
              <a:rPr lang="ko-KR" altLang="en-US" dirty="0"/>
              <a:t>프로세스 아이디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4726985" cy="26647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 </a:t>
            </a:r>
            <a:r>
              <a:rPr lang="en-US" altLang="ko-KR" sz="1800" dirty="0"/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프로세스를 종료한다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kill -9 1763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Traveling _Typewriter"/>
              </a:rPr>
              <a:t>1763 </a:t>
            </a:r>
            <a:r>
              <a:rPr lang="ko-KR" altLang="en-US" sz="1800" dirty="0">
                <a:latin typeface="Traveling _Typewriter"/>
              </a:rPr>
              <a:t>프로세스를 종료한다</a:t>
            </a:r>
            <a:r>
              <a:rPr lang="en-US" altLang="ko-KR" sz="1800" dirty="0">
                <a:latin typeface="Traveling _Typewriter"/>
              </a:rPr>
              <a:t>.</a:t>
            </a: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38CE-0B85-4686-863C-084BDC3EB08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26" y="1335350"/>
            <a:ext cx="4122990" cy="341868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3851881"/>
            <a:ext cx="3240602" cy="268703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0" name="구부러진 연결선 19"/>
          <p:cNvCxnSpPr>
            <a:stCxn id="7" idx="1"/>
            <a:endCxn id="8" idx="1"/>
          </p:cNvCxnSpPr>
          <p:nvPr/>
        </p:nvCxnSpPr>
        <p:spPr>
          <a:xfrm rot="10800000" flipH="1" flipV="1">
            <a:off x="5207726" y="3044694"/>
            <a:ext cx="1314994" cy="2150704"/>
          </a:xfrm>
          <a:prstGeom prst="curvedConnector3">
            <a:avLst>
              <a:gd name="adj1" fmla="val -17384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36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 파일 권한 표현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DE4-FB57-4199-8B89-5581DC177DD2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777920" y="1305216"/>
            <a:ext cx="6879969" cy="2890676"/>
            <a:chOff x="778133" y="1030046"/>
            <a:chExt cx="6879969" cy="289067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133" y="1443397"/>
              <a:ext cx="6879969" cy="22933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931363" y="2148903"/>
              <a:ext cx="347022" cy="1756646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3175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50684" y="1030046"/>
              <a:ext cx="533802" cy="2891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0" tIns="91440" rIns="0" bIns="9144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00"/>
                  </a:solidFill>
                </a:rPr>
                <a:t>User</a:t>
              </a:r>
            </a:p>
          </p:txBody>
        </p:sp>
        <p:cxnSp>
          <p:nvCxnSpPr>
            <p:cNvPr id="13" name="구부러진 연결선 12"/>
            <p:cNvCxnSpPr>
              <a:cxnSpLocks/>
              <a:stCxn id="11" idx="0"/>
              <a:endCxn id="12" idx="2"/>
            </p:cNvCxnSpPr>
            <p:nvPr/>
          </p:nvCxnSpPr>
          <p:spPr>
            <a:xfrm rot="5400000" flipH="1" flipV="1">
              <a:off x="696385" y="1727704"/>
              <a:ext cx="829689" cy="1271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1740961" y="1050447"/>
              <a:ext cx="698185" cy="2891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0" tIns="91440" rIns="0" bIns="91440" anchor="ctr">
              <a:noAutofit/>
            </a:bodyPr>
            <a:lstStyle/>
            <a:p>
              <a:pPr algn="ctr"/>
              <a:r>
                <a:rPr lang="en-US" sz="1400" b="1" dirty="0" err="1">
                  <a:solidFill>
                    <a:srgbClr val="FFFF00"/>
                  </a:solidFill>
                </a:rPr>
                <a:t>Gruop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285726" y="2155254"/>
              <a:ext cx="347022" cy="1756646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3175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642202" y="2164076"/>
              <a:ext cx="347022" cy="1756646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3175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07810" y="1050447"/>
              <a:ext cx="698185" cy="2891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0" tIns="91440" rIns="0" bIns="9144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00"/>
                  </a:solidFill>
                </a:rPr>
                <a:t>Others</a:t>
              </a:r>
            </a:p>
          </p:txBody>
        </p:sp>
        <p:cxnSp>
          <p:nvCxnSpPr>
            <p:cNvPr id="30" name="꺾인 연결선 29"/>
            <p:cNvCxnSpPr>
              <a:cxnSpLocks/>
              <a:stCxn id="18" idx="0"/>
              <a:endCxn id="16" idx="1"/>
            </p:cNvCxnSpPr>
            <p:nvPr/>
          </p:nvCxnSpPr>
          <p:spPr>
            <a:xfrm rot="5400000" flipH="1" flipV="1">
              <a:off x="1119988" y="1534281"/>
              <a:ext cx="960223" cy="28172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cxnSpLocks/>
              <a:stCxn id="19" idx="0"/>
              <a:endCxn id="21" idx="2"/>
            </p:cNvCxnSpPr>
            <p:nvPr/>
          </p:nvCxnSpPr>
          <p:spPr>
            <a:xfrm rot="5400000" flipH="1" flipV="1">
              <a:off x="2024078" y="1131251"/>
              <a:ext cx="824461" cy="124119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4B1A0E-AFFA-4BE1-B2F4-4F9AF603B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364038"/>
              </p:ext>
            </p:extLst>
          </p:nvPr>
        </p:nvGraphicFramePr>
        <p:xfrm>
          <a:off x="2438933" y="3003552"/>
          <a:ext cx="6786031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68">
                  <a:extLst>
                    <a:ext uri="{9D8B030D-6E8A-4147-A177-3AD203B41FA5}">
                      <a16:colId xmlns:a16="http://schemas.microsoft.com/office/drawing/2014/main" val="2763941273"/>
                    </a:ext>
                  </a:extLst>
                </a:gridCol>
                <a:gridCol w="814199">
                  <a:extLst>
                    <a:ext uri="{9D8B030D-6E8A-4147-A177-3AD203B41FA5}">
                      <a16:colId xmlns:a16="http://schemas.microsoft.com/office/drawing/2014/main" val="3713936459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3789687389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2186675432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4271589981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1760984472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762666104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3027962871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2980372844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564490180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3755285939"/>
                    </a:ext>
                  </a:extLst>
                </a:gridCol>
              </a:tblGrid>
              <a:tr h="279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예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구분</a:t>
                      </a:r>
                      <a:endParaRPr lang="en-US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Others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085152"/>
                  </a:ext>
                </a:extLst>
              </a:tr>
              <a:tr h="279581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권한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728903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이진수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42804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십진수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90039"/>
                  </a:ext>
                </a:extLst>
              </a:tr>
              <a:tr h="279581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권한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010041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이진수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930199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십진수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4505"/>
                  </a:ext>
                </a:extLst>
              </a:tr>
              <a:tr h="279581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권한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853954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이진수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895548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십진수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86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81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B24538-47A2-40C8-947F-E85AF817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805" y="3167743"/>
            <a:ext cx="4053406" cy="31886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chmod [options] mode file</a:t>
            </a:r>
            <a:endParaRPr 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4" cy="47729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change mode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파일의 권한을 변경한다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옵션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-R : </a:t>
            </a:r>
            <a:r>
              <a:rPr lang="ko-KR" altLang="en-US" sz="1600" dirty="0"/>
              <a:t>디렉토리와 파일들의 권한을 재귀적으로 모두 바꾼다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chmod 777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사용자</a:t>
            </a:r>
            <a:r>
              <a:rPr lang="en-US" altLang="ko-KR" sz="1600" dirty="0"/>
              <a:t>,</a:t>
            </a:r>
            <a:r>
              <a:rPr lang="ko-KR" altLang="en-US" sz="1600" dirty="0"/>
              <a:t>그룹</a:t>
            </a:r>
            <a:r>
              <a:rPr lang="en-US" altLang="ko-KR" sz="1600" dirty="0"/>
              <a:t>,</a:t>
            </a:r>
            <a:r>
              <a:rPr lang="ko-KR" altLang="en-US" sz="1600" dirty="0"/>
              <a:t>다른 사람에게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읽기</a:t>
            </a:r>
            <a:r>
              <a:rPr lang="en-US" altLang="ko-KR" sz="1600" dirty="0"/>
              <a:t>,</a:t>
            </a:r>
            <a:r>
              <a:rPr lang="ko-KR" altLang="en-US" sz="1600" dirty="0"/>
              <a:t>쓰기</a:t>
            </a:r>
            <a:r>
              <a:rPr lang="en-US" altLang="ko-KR" sz="1600" dirty="0"/>
              <a:t>,</a:t>
            </a:r>
            <a:r>
              <a:rPr lang="ko-KR" altLang="en-US" sz="1600" dirty="0"/>
              <a:t>실행 권한을 부여한다</a:t>
            </a:r>
            <a:r>
              <a:rPr lang="en-US" altLang="ko-KR" sz="1600" dirty="0"/>
              <a:t>.</a:t>
            </a:r>
            <a:endParaRPr lang="en-US" sz="16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chmod 755 –R def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사용자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쓰기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실행</a:t>
            </a:r>
            <a:r>
              <a:rPr lang="en-US" altLang="ko-KR" sz="1600" dirty="0">
                <a:latin typeface="Traveling _Typewriter"/>
              </a:rPr>
              <a:t>), </a:t>
            </a:r>
            <a:br>
              <a:rPr lang="en-US" altLang="ko-KR" sz="1600" dirty="0">
                <a:latin typeface="Traveling _Typewriter"/>
              </a:rPr>
            </a:br>
            <a:r>
              <a:rPr lang="ko-KR" altLang="en-US" sz="1600" dirty="0">
                <a:latin typeface="Traveling _Typewriter"/>
              </a:rPr>
              <a:t>그룹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실행</a:t>
            </a:r>
            <a:r>
              <a:rPr lang="en-US" altLang="ko-KR" sz="1600" dirty="0">
                <a:latin typeface="Traveling _Typewriter"/>
              </a:rPr>
              <a:t>), </a:t>
            </a:r>
            <a:br>
              <a:rPr lang="en-US" altLang="ko-KR" sz="1600" dirty="0">
                <a:latin typeface="Traveling _Typewriter"/>
              </a:rPr>
            </a:br>
            <a:r>
              <a:rPr lang="ko-KR" altLang="en-US" sz="1600" dirty="0">
                <a:latin typeface="Traveling _Typewriter"/>
              </a:rPr>
              <a:t>다른 사람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실행</a:t>
            </a:r>
            <a:r>
              <a:rPr lang="en-US" altLang="ko-KR" sz="1600" dirty="0">
                <a:latin typeface="Traveling _Typewriter"/>
              </a:rPr>
              <a:t>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Traveling _Typewriter"/>
              </a:rPr>
              <a:t>def</a:t>
            </a:r>
            <a:r>
              <a:rPr lang="ko-KR" altLang="en-US" sz="1600" dirty="0">
                <a:latin typeface="Traveling _Typewriter"/>
              </a:rPr>
              <a:t> 폴러 아래 모든 파일의 권한을 변경함</a:t>
            </a:r>
            <a:r>
              <a:rPr lang="en-US" altLang="ko-KR" sz="16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chmod 644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사용자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쓰기</a:t>
            </a:r>
            <a:r>
              <a:rPr lang="en-US" altLang="ko-KR" sz="1600" dirty="0">
                <a:latin typeface="Traveling _Typewriter"/>
              </a:rPr>
              <a:t>), </a:t>
            </a:r>
            <a:br>
              <a:rPr lang="en-US" altLang="ko-KR" sz="1600" dirty="0">
                <a:latin typeface="Traveling _Typewriter"/>
              </a:rPr>
            </a:br>
            <a:r>
              <a:rPr lang="ko-KR" altLang="en-US" sz="1600" dirty="0">
                <a:latin typeface="Traveling _Typewriter"/>
              </a:rPr>
              <a:t>그룹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), </a:t>
            </a:r>
            <a:r>
              <a:rPr lang="ko-KR" altLang="en-US" sz="1600" dirty="0">
                <a:latin typeface="Traveling _Typewriter"/>
              </a:rPr>
              <a:t>다른 사람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)</a:t>
            </a:r>
            <a:endParaRPr lang="en-US" sz="1600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C426-B778-4F9C-9D0A-929E03B0757A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67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77E50B-5AEE-4789-A34C-685EC66D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39193"/>
            <a:ext cx="4697750" cy="29330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umask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615362" cy="477299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unix mask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파일 및 디렉토리를 생성할 때 권한을 설정한다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디렉토리는 </a:t>
            </a:r>
            <a:r>
              <a:rPr lang="en-US" altLang="ko-KR" sz="1600" dirty="0"/>
              <a:t>777</a:t>
            </a:r>
            <a:r>
              <a:rPr lang="ko-KR" altLang="en-US" sz="1600" dirty="0"/>
              <a:t>에서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파일은 </a:t>
            </a:r>
            <a:r>
              <a:rPr lang="en-US" altLang="ko-KR" sz="1600" dirty="0"/>
              <a:t>666</a:t>
            </a:r>
            <a:r>
              <a:rPr lang="ko-KR" altLang="en-US" sz="1600" dirty="0"/>
              <a:t>에서 </a:t>
            </a:r>
            <a:r>
              <a:rPr lang="en-US" altLang="ko-KR" sz="1600" dirty="0"/>
              <a:t>umask </a:t>
            </a:r>
            <a:r>
              <a:rPr lang="ko-KR" altLang="en-US" sz="1600" dirty="0"/>
              <a:t>값을 뺀 값이 초기 권한 값이다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옵션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-S : </a:t>
            </a:r>
            <a:r>
              <a:rPr lang="ko-KR" altLang="en-US" sz="1600" dirty="0"/>
              <a:t>현재 </a:t>
            </a:r>
            <a:r>
              <a:rPr lang="en-US" altLang="ko-KR" sz="1600" dirty="0"/>
              <a:t>umask</a:t>
            </a:r>
            <a:r>
              <a:rPr lang="ko-KR" altLang="en-US" sz="1600" dirty="0"/>
              <a:t>를 </a:t>
            </a:r>
            <a:r>
              <a:rPr lang="en-US" altLang="ko-KR" sz="1600" dirty="0"/>
              <a:t>u, g, o</a:t>
            </a:r>
            <a:r>
              <a:rPr lang="ko-KR" altLang="en-US" sz="1600" dirty="0"/>
              <a:t>와 </a:t>
            </a:r>
            <a:r>
              <a:rPr lang="en-US" altLang="ko-KR" sz="1600" dirty="0"/>
              <a:t>r, w, x </a:t>
            </a:r>
            <a:r>
              <a:rPr lang="ko-KR" altLang="en-US" sz="1600" dirty="0"/>
              <a:t>포맷으로 표현한다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umask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현재 </a:t>
            </a:r>
            <a:r>
              <a:rPr lang="en-US" altLang="ko-KR" sz="1600" dirty="0">
                <a:latin typeface="Traveling _Typewriter"/>
              </a:rPr>
              <a:t>umask </a:t>
            </a:r>
            <a:r>
              <a:rPr lang="ko-KR" altLang="en-US" sz="1600" dirty="0">
                <a:latin typeface="Traveling _Typewriter"/>
              </a:rPr>
              <a:t>값을 출력한다</a:t>
            </a:r>
            <a:r>
              <a:rPr lang="en-US" altLang="ko-KR" sz="1600" dirty="0">
                <a:latin typeface="Traveling _Typewriter"/>
              </a:rPr>
              <a:t>.</a:t>
            </a:r>
            <a:endParaRPr lang="en-US" sz="1600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umask -S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현재 </a:t>
            </a:r>
            <a:r>
              <a:rPr lang="en-US" altLang="ko-KR" sz="1600" dirty="0">
                <a:latin typeface="Traveling _Typewriter"/>
              </a:rPr>
              <a:t>umask </a:t>
            </a:r>
            <a:r>
              <a:rPr lang="ko-KR" altLang="en-US" sz="1600" dirty="0">
                <a:latin typeface="Traveling _Typewriter"/>
              </a:rPr>
              <a:t>값을 </a:t>
            </a:r>
            <a:r>
              <a:rPr lang="en-US" altLang="ko-KR" sz="1600" dirty="0"/>
              <a:t>u, g, o</a:t>
            </a:r>
            <a:r>
              <a:rPr lang="ko-KR" altLang="en-US" sz="1600" dirty="0"/>
              <a:t>와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r, w, x </a:t>
            </a:r>
            <a:r>
              <a:rPr lang="ko-KR" altLang="en-US" sz="1600" dirty="0"/>
              <a:t>포맷으로 출력한다</a:t>
            </a:r>
            <a:r>
              <a:rPr lang="en-US" altLang="ko-KR" sz="1600" dirty="0"/>
              <a:t>.</a:t>
            </a:r>
            <a:endParaRPr lang="en-US" altLang="ko-KR" sz="1600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umask 777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Traveling _Typewriter"/>
              </a:rPr>
              <a:t>umask </a:t>
            </a:r>
            <a:r>
              <a:rPr lang="ko-KR" altLang="en-US" sz="1600" dirty="0">
                <a:latin typeface="Traveling _Typewriter"/>
              </a:rPr>
              <a:t>값을 </a:t>
            </a:r>
            <a:r>
              <a:rPr lang="en-US" altLang="ko-KR" sz="1600" dirty="0">
                <a:latin typeface="Traveling _Typewriter"/>
              </a:rPr>
              <a:t>777</a:t>
            </a:r>
            <a:r>
              <a:rPr lang="ko-KR" altLang="en-US" sz="1600" dirty="0">
                <a:latin typeface="Traveling _Typewriter"/>
              </a:rPr>
              <a:t>로 변경한다</a:t>
            </a:r>
            <a:r>
              <a:rPr lang="en-US" altLang="ko-KR" sz="1600" dirty="0">
                <a:latin typeface="Traveling _Typewriter"/>
              </a:rPr>
              <a:t>.</a:t>
            </a: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D17-EAC1-4ECF-A3CB-F304D27863A7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7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find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615362" cy="477299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  </a:t>
            </a:r>
            <a:r>
              <a:rPr lang="ko-KR" altLang="en-US" sz="1600" dirty="0"/>
              <a:t>파일을</a:t>
            </a:r>
            <a:r>
              <a:rPr lang="en-US" altLang="ko-KR" sz="1600" dirty="0"/>
              <a:t> </a:t>
            </a:r>
            <a:r>
              <a:rPr lang="ko-KR" altLang="en-US" sz="1600" dirty="0"/>
              <a:t>검색한다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옵션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-name [</a:t>
            </a:r>
            <a:r>
              <a:rPr lang="ko-KR" altLang="en-US" sz="1600" dirty="0"/>
              <a:t>파일이름</a:t>
            </a:r>
            <a:r>
              <a:rPr lang="en-US" altLang="ko-KR" sz="1600" dirty="0"/>
              <a:t>]   : </a:t>
            </a:r>
            <a:r>
              <a:rPr lang="ko-KR" altLang="en-US" sz="1600" dirty="0"/>
              <a:t>검색할 파일명</a:t>
            </a:r>
            <a:r>
              <a:rPr lang="en-US" altLang="ko-KR" sz="16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-user [</a:t>
            </a:r>
            <a:r>
              <a:rPr lang="ko-KR" altLang="en-US" sz="1600" dirty="0"/>
              <a:t>유저</a:t>
            </a:r>
            <a:r>
              <a:rPr lang="en-US" altLang="ko-KR" sz="1600" dirty="0"/>
              <a:t>]     -group [</a:t>
            </a:r>
            <a:r>
              <a:rPr lang="ko-KR" altLang="en-US" sz="1600" dirty="0"/>
              <a:t>그룹</a:t>
            </a:r>
            <a:r>
              <a:rPr lang="en-US" altLang="ko-KR" sz="1600" dirty="0"/>
              <a:t>]  </a:t>
            </a:r>
            <a:endParaRPr lang="ko-KR" altLang="en-US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-print : </a:t>
            </a:r>
            <a:r>
              <a:rPr lang="ko-KR" altLang="en-US" sz="1600" dirty="0"/>
              <a:t>검색 결과를 표준 출력한다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 find /etc. -name "*.</a:t>
            </a:r>
            <a:r>
              <a:rPr lang="en-US" sz="1600" b="1" dirty="0" err="1">
                <a:latin typeface="Traveling _Typewriter"/>
              </a:rPr>
              <a:t>conf</a:t>
            </a:r>
            <a:r>
              <a:rPr lang="en-US" sz="1600" b="1" dirty="0">
                <a:latin typeface="Traveling _Typewriter"/>
              </a:rPr>
              <a:t>" -print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 </a:t>
            </a:r>
            <a:r>
              <a:rPr lang="ko-KR" altLang="en-US" sz="1600" dirty="0"/>
              <a:t>폴더 아래의 </a:t>
            </a:r>
            <a:r>
              <a:rPr lang="en-US" altLang="ko-KR" sz="1600" dirty="0" err="1"/>
              <a:t>conf</a:t>
            </a:r>
            <a:r>
              <a:rPr lang="ko-KR" altLang="en-US" sz="1600" dirty="0"/>
              <a:t>으로</a:t>
            </a:r>
            <a:r>
              <a:rPr lang="en-US" altLang="ko-KR" sz="1600" dirty="0"/>
              <a:t> </a:t>
            </a:r>
            <a:r>
              <a:rPr lang="ko-KR" altLang="en-US" sz="1600" dirty="0"/>
              <a:t>끝나는 파일을 모두 검색한다</a:t>
            </a:r>
            <a:r>
              <a:rPr lang="en-US" altLang="ko-KR" sz="1600" dirty="0"/>
              <a:t>.</a:t>
            </a:r>
            <a:endParaRPr lang="en-US" sz="16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find /home -name *.</a:t>
            </a:r>
            <a:r>
              <a:rPr lang="en-US" sz="1600" b="1" dirty="0" err="1">
                <a:latin typeface="Traveling _Typewriter"/>
              </a:rPr>
              <a:t>bak</a:t>
            </a:r>
            <a:r>
              <a:rPr lang="en-US" sz="1600" b="1" dirty="0">
                <a:latin typeface="Traveling _Typewriter"/>
              </a:rPr>
              <a:t> -exec rm -</a:t>
            </a:r>
            <a:r>
              <a:rPr lang="en-US" sz="1600" b="1" dirty="0" err="1">
                <a:latin typeface="Traveling _Typewriter"/>
              </a:rPr>
              <a:t>rf</a:t>
            </a:r>
            <a:r>
              <a:rPr lang="en-US" sz="1600" b="1" dirty="0">
                <a:latin typeface="Traveling _Typewriter"/>
              </a:rPr>
              <a:t> {} ＼;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파일명이 </a:t>
            </a:r>
            <a:r>
              <a:rPr lang="en-US" altLang="ko-KR" sz="1600" dirty="0">
                <a:latin typeface="Traveling _Typewriter"/>
              </a:rPr>
              <a:t>.</a:t>
            </a:r>
            <a:r>
              <a:rPr lang="en-US" altLang="ko-KR" sz="1600" dirty="0" err="1">
                <a:latin typeface="Traveling _Typewriter"/>
              </a:rPr>
              <a:t>bak</a:t>
            </a:r>
            <a:r>
              <a:rPr lang="en-US" altLang="ko-KR" sz="1600" dirty="0">
                <a:latin typeface="Traveling _Typewriter"/>
              </a:rPr>
              <a:t> </a:t>
            </a:r>
            <a:r>
              <a:rPr lang="ko-KR" altLang="en-US" sz="1600" dirty="0">
                <a:latin typeface="Traveling _Typewriter"/>
              </a:rPr>
              <a:t>로 끝나는 파일을 검색하여 삭제한다</a:t>
            </a:r>
            <a:r>
              <a:rPr lang="en-US" altLang="ko-KR" sz="16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find /home -name ＼*.c -exec ls -l {} ＼;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파일명이 </a:t>
            </a:r>
            <a:r>
              <a:rPr lang="en-US" altLang="ko-KR" sz="1600" dirty="0">
                <a:latin typeface="Traveling _Typewriter"/>
              </a:rPr>
              <a:t>.c</a:t>
            </a:r>
            <a:r>
              <a:rPr lang="ko-KR" altLang="en-US" sz="1600" dirty="0">
                <a:latin typeface="Traveling _Typewriter"/>
              </a:rPr>
              <a:t>로 끝나는 파일을 검색하여 찾아 </a:t>
            </a:r>
            <a:r>
              <a:rPr lang="en-US" altLang="ko-KR" sz="1600" dirty="0">
                <a:latin typeface="Traveling _Typewriter"/>
              </a:rPr>
              <a:t>ls -l </a:t>
            </a:r>
            <a:r>
              <a:rPr lang="ko-KR" altLang="en-US" sz="1600" dirty="0">
                <a:latin typeface="Traveling _Typewriter"/>
              </a:rPr>
              <a:t>한다</a:t>
            </a:r>
            <a:r>
              <a:rPr lang="en-US" altLang="ko-KR" sz="1600" dirty="0">
                <a:latin typeface="Traveling _Typewriter"/>
              </a:rPr>
              <a:t>. </a:t>
            </a: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758B-7351-46BF-9FD1-52CF99EAE7E3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7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ko-KR" altLang="en-US" dirty="0"/>
              <a:t>네트웍 환경 확인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26812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cmd</a:t>
            </a:r>
            <a:r>
              <a:rPr lang="en-US" dirty="0"/>
              <a:t> </a:t>
            </a:r>
            <a:r>
              <a:rPr lang="ko-KR" altLang="en-US" dirty="0"/>
              <a:t>창 실행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latin typeface="Consolas" panose="020B0609020204030204" pitchFamily="49" charset="0"/>
              </a:rPr>
              <a:t>config /all</a:t>
            </a:r>
          </a:p>
          <a:p>
            <a:pPr>
              <a:lnSpc>
                <a:spcPct val="120000"/>
              </a:lnSpc>
            </a:pPr>
            <a:r>
              <a:rPr lang="en-US" dirty="0"/>
              <a:t>ip </a:t>
            </a:r>
            <a:r>
              <a:rPr lang="ko-KR" altLang="en-US" dirty="0"/>
              <a:t>주소 </a:t>
            </a:r>
            <a:r>
              <a:rPr lang="en-US" altLang="ko-KR" dirty="0"/>
              <a:t>192.168.0.xxx </a:t>
            </a:r>
            <a:r>
              <a:rPr lang="ko-KR" altLang="en-US" dirty="0"/>
              <a:t>를 확인한다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B389-681A-40A4-B85C-0E64AFF47A2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3" y="2743762"/>
            <a:ext cx="7425414" cy="390720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216325" y="5098211"/>
            <a:ext cx="7832784" cy="301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IP </a:t>
            </a:r>
            <a:r>
              <a:rPr lang="ko-KR" altLang="en-US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주소 확인    </a:t>
            </a:r>
            <a:r>
              <a:rPr lang="en-US" altLang="ko-KR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.</a:t>
            </a:r>
            <a:endParaRPr lang="en-US">
              <a:solidFill>
                <a:srgbClr val="00B050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16325" y="4469141"/>
            <a:ext cx="7832784" cy="301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무선 네트웍 어댑터 장치명 </a:t>
            </a:r>
            <a:r>
              <a:rPr lang="en-US" altLang="ko-KR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.</a:t>
            </a:r>
            <a:endParaRPr lang="en-US">
              <a:solidFill>
                <a:srgbClr val="00B050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91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/>
              <a:t>네트웍 환경 확인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53F7-584A-4407-9BD6-A4027FFB32F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681038" y="1231124"/>
            <a:ext cx="8543925" cy="180598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Traveling _Typewriter" panose="02000506000000020004" pitchFamily="2" charset="0"/>
              </a:rPr>
              <a:t>터미널 실행</a:t>
            </a:r>
            <a:endParaRPr lang="en-US" altLang="ko-KR" dirty="0">
              <a:latin typeface="Traveling _Typewriter" panose="02000506000000020004" pitchFamily="2" charset="0"/>
            </a:endParaRPr>
          </a:p>
          <a:p>
            <a:pPr lvl="1">
              <a:lnSpc>
                <a:spcPct val="120000"/>
              </a:lnSpc>
              <a:buFont typeface="Traveling _Typewriter" panose="02000506000000020004" pitchFamily="2" charset="0"/>
              <a:buChar char="$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sudo apt install net-tools</a:t>
            </a:r>
          </a:p>
          <a:p>
            <a:pPr lvl="1">
              <a:lnSpc>
                <a:spcPct val="120000"/>
              </a:lnSpc>
              <a:buFont typeface="Traveling _Typewriter" panose="02000506000000020004" pitchFamily="2" charset="0"/>
              <a:buChar char="$"/>
            </a:pPr>
            <a:r>
              <a:rPr lang="en-US" dirty="0">
                <a:latin typeface="Consolas" panose="020B0609020204030204" pitchFamily="49" charset="0"/>
              </a:rPr>
              <a:t> 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latin typeface="Consolas" panose="020B0609020204030204" pitchFamily="49" charset="0"/>
              </a:rPr>
              <a:t>config</a:t>
            </a:r>
          </a:p>
          <a:p>
            <a:pPr lvl="1">
              <a:lnSpc>
                <a:spcPct val="120000"/>
              </a:lnSpc>
              <a:buFont typeface="Traveling _Typewriter" panose="02000506000000020004" pitchFamily="2" charset="0"/>
              <a:buChar char="$"/>
            </a:pPr>
            <a:r>
              <a:rPr lang="en-US" dirty="0">
                <a:latin typeface="Consolas" panose="020B0609020204030204" pitchFamily="49" charset="0"/>
              </a:rPr>
              <a:t> hostname -I</a:t>
            </a:r>
            <a:endParaRPr lang="en-US" altLang="ko-KR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/>
              <a:t>ip </a:t>
            </a:r>
            <a:r>
              <a:rPr lang="ko-KR" altLang="en-US" dirty="0"/>
              <a:t>주소 </a:t>
            </a:r>
            <a:r>
              <a:rPr lang="en-US" altLang="ko-KR" dirty="0"/>
              <a:t>192.168.0.xxx </a:t>
            </a:r>
            <a:r>
              <a:rPr lang="ko-KR" altLang="en-US" dirty="0"/>
              <a:t>를 확인한다</a:t>
            </a:r>
            <a:r>
              <a:rPr lang="en-US" altLang="ko-KR" dirty="0"/>
              <a:t>.</a:t>
            </a:r>
            <a:endParaRPr lang="en-US" altLang="ko-KR" dirty="0">
              <a:latin typeface="Traveling _Typewriter" panose="02000506000000020004" pitchFamily="2" charset="0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Traveling _Typewriter" panose="02000506000000020004" pitchFamily="2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48287" y="3373538"/>
            <a:ext cx="5615950" cy="2651706"/>
            <a:chOff x="1371963" y="2755746"/>
            <a:chExt cx="7162074" cy="36006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963" y="2755746"/>
              <a:ext cx="7162074" cy="3600606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1925515" y="3302408"/>
              <a:ext cx="3120504" cy="379382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b="1" dirty="0" err="1">
                  <a:solidFill>
                    <a:srgbClr val="C00000"/>
                  </a:solidFill>
                </a:rPr>
                <a:t>아이피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 주소 확인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32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89206" y="3354158"/>
            <a:ext cx="6361471" cy="1692656"/>
          </a:xfrm>
        </p:spPr>
        <p:txBody>
          <a:bodyPr>
            <a:normAutofit/>
          </a:bodyPr>
          <a:lstStyle/>
          <a:p>
            <a:r>
              <a:rPr lang="en-US" sz="4800" dirty="0"/>
              <a:t>Qt Programming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85660" y="1774109"/>
            <a:ext cx="2768564" cy="649922"/>
          </a:xfrm>
        </p:spPr>
        <p:txBody>
          <a:bodyPr/>
          <a:lstStyle/>
          <a:p>
            <a:r>
              <a:rPr lang="en-US" dirty="0"/>
              <a:t>Qt</a:t>
            </a:r>
          </a:p>
        </p:txBody>
      </p:sp>
    </p:spTree>
    <p:extLst>
      <p:ext uri="{BB962C8B-B14F-4D97-AF65-F5344CB8AC3E}">
        <p14:creationId xmlns:p14="http://schemas.microsoft.com/office/powerpoint/2010/main" val="2920446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ko-KR" altLang="en-US" dirty="0"/>
              <a:t>프로그램 예제 실행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205893"/>
          </a:xfrm>
        </p:spPr>
        <p:txBody>
          <a:bodyPr/>
          <a:lstStyle/>
          <a:p>
            <a:r>
              <a:rPr lang="en-US">
                <a:hlinkClick r:id="rId2"/>
              </a:rPr>
              <a:t>https://www.qt.io/what-is-qt/</a:t>
            </a:r>
            <a:r>
              <a:rPr lang="en-US"/>
              <a:t> </a:t>
            </a:r>
          </a:p>
          <a:p>
            <a:r>
              <a:rPr lang="en-US"/>
              <a:t>Qt-Creator </a:t>
            </a:r>
            <a:r>
              <a:rPr lang="ko-KR" altLang="en-US"/>
              <a:t>실행</a:t>
            </a:r>
            <a:endParaRPr lang="en-US" altLang="ko-KR"/>
          </a:p>
          <a:p>
            <a:r>
              <a:rPr lang="en-US"/>
              <a:t>Qt-Example </a:t>
            </a:r>
            <a:r>
              <a:rPr lang="ko-KR" altLang="en-US"/>
              <a:t>실행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55A-F800-4E38-BD7A-A8F78091280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40" y="2982730"/>
            <a:ext cx="4739719" cy="3118142"/>
          </a:xfrm>
          <a:prstGeom prst="rect">
            <a:avLst/>
          </a:prstGeom>
        </p:spPr>
      </p:pic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62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tIns="182880"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ko-KR" altLang="en-US" sz="1800" dirty="0"/>
              <a:t>리눅스 터미널에서 아래의 명령어들을 실행한다</a:t>
            </a:r>
            <a:r>
              <a:rPr lang="en-US" altLang="ko-KR" sz="1800" dirty="0"/>
              <a:t>.</a:t>
            </a:r>
            <a:endParaRPr lang="en-US" sz="1800" dirty="0">
              <a:latin typeface="Traveling _Typewriter" panose="02000506000000020004" pitchFamily="2" charset="0"/>
            </a:endParaRPr>
          </a:p>
          <a:p>
            <a:pPr marL="628650" indent="-342900"/>
            <a:r>
              <a:rPr lang="ko-KR" altLang="en-US" sz="1800" dirty="0"/>
              <a:t>시스템 업데이트 및 업그레이드 </a:t>
            </a:r>
            <a:r>
              <a:rPr lang="en-US" altLang="ko-KR" sz="1800" dirty="0"/>
              <a:t>(</a:t>
            </a:r>
            <a:r>
              <a:rPr lang="ko-KR" altLang="en-US" sz="1800" dirty="0"/>
              <a:t>수업 하루 전에 매번 실행</a:t>
            </a:r>
            <a:r>
              <a:rPr lang="en-US" altLang="ko-KR" sz="1800" dirty="0"/>
              <a:t>)</a:t>
            </a:r>
          </a:p>
          <a:p>
            <a:pPr lvl="1">
              <a:buFontTx/>
              <a:buChar char="$"/>
            </a:pPr>
            <a:r>
              <a:rPr lang="en-US" sz="1800" dirty="0">
                <a:latin typeface="Traveling _Typewriter" panose="02000506000000020004" pitchFamily="2" charset="0"/>
              </a:rPr>
              <a:t>sudo apt update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$"/>
            </a:pPr>
            <a:r>
              <a:rPr lang="en-US" sz="1800" dirty="0">
                <a:latin typeface="Traveling _Typewriter" panose="02000506000000020004" pitchFamily="2" charset="0"/>
              </a:rPr>
              <a:t>sudo apt upgrade -y</a:t>
            </a:r>
          </a:p>
          <a:p>
            <a:pPr lvl="1">
              <a:buFontTx/>
              <a:buChar char="$"/>
            </a:pPr>
            <a:r>
              <a:rPr lang="en-US" sz="1800" dirty="0">
                <a:latin typeface="Traveling _Typewriter" panose="02000506000000020004" pitchFamily="2" charset="0"/>
              </a:rPr>
              <a:t>sudo apt autoremove -y</a:t>
            </a:r>
          </a:p>
          <a:p>
            <a:pPr marL="628650" indent="-342900"/>
            <a:r>
              <a:rPr lang="ko-KR" altLang="en-US" sz="1800" dirty="0">
                <a:latin typeface="Traveling _Typewriter" panose="02000506000000020004" pitchFamily="2" charset="0"/>
              </a:rPr>
              <a:t>컴파일러</a:t>
            </a:r>
            <a:r>
              <a:rPr lang="en-US" altLang="ko-KR" sz="1800" dirty="0">
                <a:latin typeface="Traveling _Typewriter" panose="02000506000000020004" pitchFamily="2" charset="0"/>
              </a:rPr>
              <a:t>(</a:t>
            </a:r>
            <a:r>
              <a:rPr lang="en-US" sz="1800" dirty="0">
                <a:latin typeface="Traveling _Typewriter" panose="02000506000000020004" pitchFamily="2" charset="0"/>
              </a:rPr>
              <a:t>gcc/g++) </a:t>
            </a:r>
            <a:r>
              <a:rPr lang="ko-KR" altLang="en-US" sz="1800" dirty="0">
                <a:latin typeface="Traveling _Typewriter" panose="02000506000000020004" pitchFamily="2" charset="0"/>
              </a:rPr>
              <a:t>설치</a:t>
            </a:r>
            <a:endParaRPr lang="en-US" sz="1800" dirty="0">
              <a:latin typeface="Traveling _Typewriter" panose="02000506000000020004" pitchFamily="2" charset="0"/>
            </a:endParaRPr>
          </a:p>
          <a:p>
            <a:pPr lvl="1">
              <a:buFontTx/>
              <a:buChar char="$"/>
            </a:pPr>
            <a:r>
              <a:rPr lang="en-US" altLang="ko-KR" sz="1800" dirty="0">
                <a:latin typeface="Traveling _Typewriter" panose="02000506000000020004" pitchFamily="2" charset="0"/>
                <a:ea typeface="Another Typewriter" pitchFamily="1" charset="-127"/>
              </a:rPr>
              <a:t>sudo apt install gcc g++</a:t>
            </a:r>
          </a:p>
          <a:p>
            <a:pPr marL="628650" indent="-342900"/>
            <a:r>
              <a:rPr lang="ko-KR" altLang="en-US" sz="1800" dirty="0"/>
              <a:t>버전 컨트롤 시스템 </a:t>
            </a:r>
            <a:r>
              <a:rPr lang="en-US" sz="1800" dirty="0"/>
              <a:t>GIT </a:t>
            </a:r>
            <a:r>
              <a:rPr lang="ko-KR" altLang="en-US" sz="1800" dirty="0"/>
              <a:t>설치</a:t>
            </a:r>
            <a:endParaRPr lang="en-US" altLang="ko-KR" sz="1800" dirty="0"/>
          </a:p>
          <a:p>
            <a:pPr lvl="1">
              <a:buFontTx/>
              <a:buChar char="$"/>
            </a:pPr>
            <a:r>
              <a:rPr lang="en-US" sz="1800" dirty="0">
                <a:latin typeface="Traveling _Typewriter" panose="02000506000000020004" pitchFamily="2" charset="0"/>
              </a:rPr>
              <a:t>sudo apt install git</a:t>
            </a:r>
          </a:p>
          <a:p>
            <a:pPr marL="628650" indent="-342900"/>
            <a:r>
              <a:rPr lang="ko-KR" altLang="en-US" sz="1800" dirty="0"/>
              <a:t>편집기 </a:t>
            </a:r>
            <a:r>
              <a:rPr lang="en-US" sz="1800" dirty="0"/>
              <a:t>Visual studio code</a:t>
            </a:r>
            <a:r>
              <a:rPr lang="ko-KR" altLang="en-US" sz="1800" dirty="0"/>
              <a:t> 설치</a:t>
            </a:r>
            <a:endParaRPr lang="en-US" altLang="ko-KR" sz="1800" dirty="0"/>
          </a:p>
          <a:p>
            <a:pPr lvl="1">
              <a:buFontTx/>
              <a:buChar char="$"/>
            </a:pP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apt install snapd </a:t>
            </a:r>
          </a:p>
          <a:p>
            <a:pPr lvl="1">
              <a:buFontTx/>
              <a:buChar char="$"/>
            </a:pP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snap install vscode --classic</a:t>
            </a:r>
          </a:p>
          <a:p>
            <a:pPr marL="628650" indent="-342900"/>
            <a:r>
              <a:rPr lang="en-US" altLang="ko-KR" sz="1800" dirty="0"/>
              <a:t>VMWare Tool </a:t>
            </a:r>
            <a:r>
              <a:rPr lang="ko-KR" altLang="en-US" sz="1800" dirty="0"/>
              <a:t>설치</a:t>
            </a:r>
            <a:endParaRPr lang="en-US" altLang="ko-KR" sz="1800" dirty="0"/>
          </a:p>
          <a:p>
            <a:pPr lvl="1">
              <a:buFontTx/>
              <a:buChar char="$"/>
            </a:pP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 </a:t>
            </a:r>
            <a:r>
              <a:rPr lang="en-US" altLang="ko-KR" sz="180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</a:t>
            </a:r>
            <a:r>
              <a:rPr lang="en-US" altLang="ko-KR" sz="1800" smtClean="0">
                <a:latin typeface="Traveling _Typewriter" panose="02000506000000020004" pitchFamily="2" charset="0"/>
                <a:ea typeface="맑은 고딕" panose="020B0503020000020004" pitchFamily="50" charset="-127"/>
              </a:rPr>
              <a:t>apt install </a:t>
            </a: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open-</a:t>
            </a:r>
            <a:r>
              <a:rPr lang="en-US" altLang="ko-KR" sz="18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 open-</a:t>
            </a:r>
            <a:r>
              <a:rPr lang="en-US" altLang="ko-KR" sz="18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-tools-desktop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281C8-1EE5-4F1B-8EAE-880EA45286ED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04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Documentation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37311"/>
          </a:xfrm>
        </p:spPr>
        <p:txBody>
          <a:bodyPr/>
          <a:lstStyle/>
          <a:p>
            <a:r>
              <a:rPr lang="en-US"/>
              <a:t>Reference : </a:t>
            </a:r>
          </a:p>
          <a:p>
            <a:pPr lvl="1"/>
            <a:r>
              <a:rPr lang="en-US">
                <a:hlinkClick r:id="rId2"/>
              </a:rPr>
              <a:t>http://doc.qt.io</a:t>
            </a:r>
            <a:r>
              <a:rPr lang="en-US"/>
              <a:t>  </a:t>
            </a:r>
          </a:p>
          <a:p>
            <a:pPr lvl="1"/>
            <a:r>
              <a:rPr lang="en-US">
                <a:hlinkClick r:id="rId3"/>
              </a:rPr>
              <a:t>http://doc.qt.io/qt-5/designer-using-a-ui-file.html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B3AE-F66E-434D-9A39-73A27E0CB62C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21" y="2992582"/>
            <a:ext cx="5724957" cy="29662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08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Project Create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58" y="1261322"/>
            <a:ext cx="7892083" cy="49212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BC10-47A8-4341-8A94-9A6B0110A981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40898" y="1801915"/>
            <a:ext cx="1309072" cy="4137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749936" y="5444861"/>
            <a:ext cx="1309072" cy="4137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149970" y="2215663"/>
            <a:ext cx="3599966" cy="322919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757443" y="2645579"/>
            <a:ext cx="2068230" cy="4393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9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폴더 설정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7BEE-736E-4443-8EFB-73F05C29089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140345" y="1800227"/>
            <a:ext cx="7440585" cy="4921250"/>
            <a:chOff x="1205000" y="1255713"/>
            <a:chExt cx="7440585" cy="4921250"/>
          </a:xfrm>
        </p:grpSpPr>
        <p:pic>
          <p:nvPicPr>
            <p:cNvPr id="15" name="내용 개체 틀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5000" y="1255713"/>
              <a:ext cx="7385169" cy="4921250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3482111" y="4156364"/>
              <a:ext cx="5163474" cy="32327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486729" y="4576619"/>
              <a:ext cx="5158855" cy="32327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39784"/>
          </a:xfrm>
        </p:spPr>
        <p:txBody>
          <a:bodyPr/>
          <a:lstStyle/>
          <a:p>
            <a:r>
              <a:rPr lang="ko-KR" altLang="en-US" dirty="0"/>
              <a:t>사용자 홈디렉토리에 </a:t>
            </a:r>
            <a:r>
              <a:rPr lang="en-US" altLang="ko-KR" dirty="0" err="1"/>
              <a:t>qt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44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109" y="1255713"/>
            <a:ext cx="7391783" cy="49212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Kit Selection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F8D1-04F7-452B-9F49-EE1DFAD4BD1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42766" y="3722255"/>
            <a:ext cx="5853452" cy="2770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92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</a:t>
            </a:r>
            <a:r>
              <a:rPr lang="ko-KR" altLang="en-US"/>
              <a:t>디자인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4678-6687-4021-B96E-CEDB0D44AC94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20074"/>
          </a:xfrm>
        </p:spPr>
        <p:txBody>
          <a:bodyPr/>
          <a:lstStyle/>
          <a:p>
            <a:r>
              <a:rPr lang="en-US"/>
              <a:t>Forms &gt; mainwindow.ui </a:t>
            </a:r>
            <a:r>
              <a:rPr lang="ko-KR" altLang="en-US"/>
              <a:t>파일 더블 클릭</a:t>
            </a:r>
            <a:r>
              <a:rPr lang="en-US"/>
              <a:t>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117600" y="1865308"/>
            <a:ext cx="7599228" cy="4921250"/>
            <a:chOff x="1117600" y="1865308"/>
            <a:chExt cx="7599228" cy="4921250"/>
          </a:xfrm>
        </p:grpSpPr>
        <p:pic>
          <p:nvPicPr>
            <p:cNvPr id="11" name="내용 개체 틀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8483" y="1865308"/>
              <a:ext cx="7398345" cy="492125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1117600" y="3079460"/>
              <a:ext cx="2946400" cy="35646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13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</a:t>
            </a:r>
            <a:r>
              <a:rPr lang="ko-KR" altLang="en-US"/>
              <a:t>디자인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6D88-1B0C-4548-AB9D-6D6E8ADA1CA7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677871" cy="16088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Widget </a:t>
            </a:r>
            <a:r>
              <a:rPr lang="ko-KR" altLang="en-US"/>
              <a:t>추가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en-US"/>
              <a:t>PushButton</a:t>
            </a:r>
          </a:p>
          <a:p>
            <a:pPr lvl="1">
              <a:lnSpc>
                <a:spcPct val="120000"/>
              </a:lnSpc>
            </a:pPr>
            <a:r>
              <a:rPr lang="en-US"/>
              <a:t>Label</a:t>
            </a:r>
          </a:p>
          <a:p>
            <a:pPr lvl="1">
              <a:lnSpc>
                <a:spcPct val="120000"/>
              </a:lnSpc>
            </a:pPr>
            <a:r>
              <a:rPr lang="en-US"/>
              <a:t>LineEdit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092955" y="2189019"/>
            <a:ext cx="6313113" cy="4167333"/>
            <a:chOff x="3092955" y="2189019"/>
            <a:chExt cx="6313113" cy="4167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2955" y="2189019"/>
              <a:ext cx="6313113" cy="41673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4776311" y="2528023"/>
              <a:ext cx="2649725" cy="193314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1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Widget Slot </a:t>
            </a:r>
            <a:r>
              <a:rPr lang="ko-KR" altLang="en-US"/>
              <a:t>선언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88830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Headers -&gt; mainwindow.h </a:t>
            </a:r>
          </a:p>
          <a:p>
            <a:pPr lvl="1"/>
            <a:r>
              <a:rPr lang="en-US"/>
              <a:t>clickButton() </a:t>
            </a:r>
            <a:r>
              <a:rPr lang="en-US" altLang="ko-KR"/>
              <a:t>slot</a:t>
            </a:r>
            <a:r>
              <a:rPr lang="en-US"/>
              <a:t> </a:t>
            </a:r>
            <a:r>
              <a:rPr lang="ko-KR" altLang="en-US"/>
              <a:t>추가</a:t>
            </a:r>
            <a:r>
              <a:rPr lang="en-US"/>
              <a:t> 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4BA7-35E9-446E-A42E-A05049845D2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480243" y="2006596"/>
            <a:ext cx="6787141" cy="4652386"/>
            <a:chOff x="1428894" y="1914670"/>
            <a:chExt cx="6787141" cy="465238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894" y="1914670"/>
              <a:ext cx="6630295" cy="465238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089460" y="5291597"/>
              <a:ext cx="4126575" cy="6003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0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Widget Slot </a:t>
            </a:r>
            <a:r>
              <a:rPr lang="ko-KR" altLang="en-US"/>
              <a:t>정의 및 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7140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Sources -&gt; mainwindow.cpp</a:t>
            </a:r>
          </a:p>
          <a:p>
            <a:pPr lvl="1"/>
            <a:r>
              <a:rPr lang="en-US"/>
              <a:t>clickButton() </a:t>
            </a:r>
            <a:r>
              <a:rPr lang="ko-KR" altLang="en-US"/>
              <a:t>함수 추가</a:t>
            </a:r>
            <a:endParaRPr lang="en-US" altLang="ko-KR"/>
          </a:p>
          <a:p>
            <a:pPr lvl="1"/>
            <a:r>
              <a:rPr lang="en-US"/>
              <a:t>connect( …. ) </a:t>
            </a:r>
            <a:r>
              <a:rPr lang="ko-KR" altLang="en-US"/>
              <a:t>슬롯 연결</a:t>
            </a:r>
            <a:r>
              <a:rPr lang="en-US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A558-3DA2-41EA-8BC3-BC94EB8E074F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945500" y="2326671"/>
            <a:ext cx="8279463" cy="4060274"/>
            <a:chOff x="945500" y="2326671"/>
            <a:chExt cx="8279463" cy="406027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500" y="2326671"/>
              <a:ext cx="8138375" cy="402968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264271" y="4271356"/>
              <a:ext cx="4960692" cy="38377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686970" y="5446295"/>
              <a:ext cx="3887398" cy="94065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6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어플리케이션 실행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22737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/>
              <a:t>빌드 버튼 클릭</a:t>
            </a:r>
            <a:endParaRPr lang="en-US" altLang="ko-KR"/>
          </a:p>
          <a:p>
            <a:r>
              <a:rPr lang="ko-KR" altLang="en-US"/>
              <a:t>실행 버튼 클릭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A60E-51E3-4EED-A948-EA6B1E50304B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19669" y="2114523"/>
            <a:ext cx="7429500" cy="4424391"/>
            <a:chOff x="400833" y="2078008"/>
            <a:chExt cx="7429500" cy="442439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463" y="2078008"/>
              <a:ext cx="6034870" cy="44243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400833" y="6142182"/>
              <a:ext cx="1843604" cy="36021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anose="02020603050405020304" pitchFamily="18" charset="0"/>
                </a:rPr>
                <a:t>(1) </a:t>
              </a:r>
              <a:r>
                <a:rPr lang="ko-KR" altLang="en-US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anose="02020603050405020304" pitchFamily="18" charset="0"/>
                </a:rPr>
                <a:t>빌드</a:t>
              </a:r>
              <a:endParaRPr lang="en-US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00833" y="5648058"/>
              <a:ext cx="1843604" cy="36021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anose="02020603050405020304" pitchFamily="18" charset="0"/>
                </a:rPr>
                <a:t>(2) </a:t>
              </a:r>
              <a:r>
                <a:rPr lang="ko-KR" altLang="en-US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anose="02020603050405020304" pitchFamily="18" charset="0"/>
                </a:rPr>
                <a:t>실행</a:t>
              </a:r>
              <a:endParaRPr lang="en-US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385" y="1395846"/>
            <a:ext cx="3166257" cy="2583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6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UI </a:t>
            </a:r>
            <a:r>
              <a:rPr lang="ko-KR" altLang="en-US"/>
              <a:t>구성요소 용어 비교</a:t>
            </a:r>
            <a:endParaRPr 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681038" y="1255713"/>
          <a:ext cx="854392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785">
                  <a:extLst>
                    <a:ext uri="{9D8B030D-6E8A-4147-A177-3AD203B41FA5}">
                      <a16:colId xmlns:a16="http://schemas.microsoft.com/office/drawing/2014/main" val="1592964750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1358543680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4286584953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342196673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15386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UI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Listener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8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Widget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42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Visual</a:t>
                      </a:r>
                      <a:r>
                        <a:rPr lang="en-US" baseline="0"/>
                        <a:t> Studio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Control/Form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EventHandler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9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Listener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0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Listener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Swift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42970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253E-DCA9-476C-8AE3-928662A3DC45}" type="datetime1">
              <a:rPr lang="ko-KR" altLang="en-US" smtClean="0"/>
              <a:t>2019-05-01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84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9567</TotalTime>
  <Words>4391</Words>
  <Application>Microsoft Office PowerPoint</Application>
  <PresentationFormat>A4 용지(210x297mm)</PresentationFormat>
  <Paragraphs>1377</Paragraphs>
  <Slides>100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18" baseType="lpstr">
      <vt:lpstr>Another Typewriter</vt:lpstr>
      <vt:lpstr>Arial Unicode MS</vt:lpstr>
      <vt:lpstr>IBM Plex Serif</vt:lpstr>
      <vt:lpstr>Inconsolata</vt:lpstr>
      <vt:lpstr>KeyCapsFLF</vt:lpstr>
      <vt:lpstr>Menlo</vt:lpstr>
      <vt:lpstr>맑은 고딕</vt:lpstr>
      <vt:lpstr>바탕</vt:lpstr>
      <vt:lpstr>바탕체</vt:lpstr>
      <vt:lpstr>Andale Mono</vt:lpstr>
      <vt:lpstr>Arial</vt:lpstr>
      <vt:lpstr>Calibri</vt:lpstr>
      <vt:lpstr>Consolas</vt:lpstr>
      <vt:lpstr>Courier New</vt:lpstr>
      <vt:lpstr>Times New Roman</vt:lpstr>
      <vt:lpstr>Traveling _Typewriter</vt:lpstr>
      <vt:lpstr>Wingdings</vt:lpstr>
      <vt:lpstr>Office 테마</vt:lpstr>
      <vt:lpstr>우분투 설치 및 사용법</vt:lpstr>
      <vt:lpstr>설치 S/W 개요</vt:lpstr>
      <vt:lpstr>리눅스 운영체제 설치</vt:lpstr>
      <vt:lpstr>VMWare Workstation Player 설치</vt:lpstr>
      <vt:lpstr>가상 머신 설정</vt:lpstr>
      <vt:lpstr>리눅스 가상 머신 생성 및 실행</vt:lpstr>
      <vt:lpstr>우분투 수동 업데이트 설정</vt:lpstr>
      <vt:lpstr>리눅스 터미널 실행하기</vt:lpstr>
      <vt:lpstr>실습 프로그램 설치</vt:lpstr>
      <vt:lpstr>편집기 설치</vt:lpstr>
      <vt:lpstr>편집기 실습 환경 설정 1/2</vt:lpstr>
      <vt:lpstr>편집기 실습 환경 설정 2/2</vt:lpstr>
      <vt:lpstr>Qt 실습 프로그램 설치</vt:lpstr>
      <vt:lpstr>디스크 용량 부족시 불필요 프로그램 제거</vt:lpstr>
      <vt:lpstr>GIT 순차도</vt:lpstr>
      <vt:lpstr>Git 사용법</vt:lpstr>
      <vt:lpstr>가상 머신 화면 사이즈 자동 설정</vt:lpstr>
      <vt:lpstr>가상 머신 네트웍 설정</vt:lpstr>
      <vt:lpstr>Windows 네트웍 환경 확인</vt:lpstr>
      <vt:lpstr>리눅스 네트웍 환경 확인</vt:lpstr>
      <vt:lpstr>VMWare Network Adapter</vt:lpstr>
      <vt:lpstr>VM Virtual Network 설정</vt:lpstr>
      <vt:lpstr>VM Network Adapter 설정</vt:lpstr>
      <vt:lpstr>hostname 변경 방법</vt:lpstr>
      <vt:lpstr>리눅스 개요</vt:lpstr>
      <vt:lpstr>리눅스 개요 및 역사</vt:lpstr>
      <vt:lpstr>유닉스 역사</vt:lpstr>
      <vt:lpstr>POSIX</vt:lpstr>
      <vt:lpstr>리눅스 실행 수준</vt:lpstr>
      <vt:lpstr>리눅스 부팅/종료</vt:lpstr>
      <vt:lpstr>유닉스 철학</vt:lpstr>
      <vt:lpstr>리눅스 시스템 구조도</vt:lpstr>
      <vt:lpstr>커널, 쉘, 명령어</vt:lpstr>
      <vt:lpstr>표준 입력/출력/에러</vt:lpstr>
      <vt:lpstr>파이프(Pipe)</vt:lpstr>
      <vt:lpstr>리눅스 디렉토리 구조</vt:lpstr>
      <vt:lpstr>리눅스 C 프로그래밍</vt:lpstr>
      <vt:lpstr>C 프로그래밍 언어</vt:lpstr>
      <vt:lpstr>C 프로그램 예제</vt:lpstr>
      <vt:lpstr>C main 함수</vt:lpstr>
      <vt:lpstr>명령어 인수 출력 예제</vt:lpstr>
      <vt:lpstr>C/C++ 타입 지정자</vt:lpstr>
      <vt:lpstr>C/C++ 타입</vt:lpstr>
      <vt:lpstr>포맷 입출력</vt:lpstr>
      <vt:lpstr>printf 함수</vt:lpstr>
      <vt:lpstr>형식 지정자</vt:lpstr>
      <vt:lpstr>printf 예제 (example/a02_prinf_01.c)</vt:lpstr>
      <vt:lpstr>printf 함수</vt:lpstr>
      <vt:lpstr>과제</vt:lpstr>
      <vt:lpstr>scanf 함수</vt:lpstr>
      <vt:lpstr>scanf 함수</vt:lpstr>
      <vt:lpstr>scanf예제 (example/a02_scanf_01.c)</vt:lpstr>
      <vt:lpstr>vi 편집기</vt:lpstr>
      <vt:lpstr>vi 편집기 사용법</vt:lpstr>
      <vt:lpstr>vi 모드</vt:lpstr>
      <vt:lpstr>PowerPoint 프레젠테이션</vt:lpstr>
      <vt:lpstr>리눅스 쉘 명령어</vt:lpstr>
      <vt:lpstr>bash 설정</vt:lpstr>
      <vt:lpstr>사용자 및 그룹 관리</vt:lpstr>
      <vt:lpstr>리눅스 쉘 명령어</vt:lpstr>
      <vt:lpstr>man [명령어]</vt:lpstr>
      <vt:lpstr>clear</vt:lpstr>
      <vt:lpstr>운영체제 정보/로그인 정보</vt:lpstr>
      <vt:lpstr>sudo {명령어}</vt:lpstr>
      <vt:lpstr>sudo 실행 시 패스워드 입력 해제</vt:lpstr>
      <vt:lpstr>which [명령어]</vt:lpstr>
      <vt:lpstr>ls {파일}</vt:lpstr>
      <vt:lpstr>cd</vt:lpstr>
      <vt:lpstr>pwd</vt:lpstr>
      <vt:lpstr>mkdir [파일]</vt:lpstr>
      <vt:lpstr>touch [파일]</vt:lpstr>
      <vt:lpstr>rm [파일]</vt:lpstr>
      <vt:lpstr>mv [파일] [파일2]</vt:lpstr>
      <vt:lpstr>cp [파일] [파일2]</vt:lpstr>
      <vt:lpstr>cat [파일]</vt:lpstr>
      <vt:lpstr>more [파일]</vt:lpstr>
      <vt:lpstr>tail [파일]</vt:lpstr>
      <vt:lpstr>|</vt:lpstr>
      <vt:lpstr>grep [단어] [파일]</vt:lpstr>
      <vt:lpstr>ps</vt:lpstr>
      <vt:lpstr>kill [프로세스 아이디]</vt:lpstr>
      <vt:lpstr>유닉스 파일 권한 표현</vt:lpstr>
      <vt:lpstr>chmod [options] mode file</vt:lpstr>
      <vt:lpstr>umask</vt:lpstr>
      <vt:lpstr>find</vt:lpstr>
      <vt:lpstr>Windows 네트웍 환경 확인</vt:lpstr>
      <vt:lpstr>리눅스 네트웍 환경 확인</vt:lpstr>
      <vt:lpstr>Qt Programming</vt:lpstr>
      <vt:lpstr>Qt 프로그램 예제 실행</vt:lpstr>
      <vt:lpstr>Qt Documentation</vt:lpstr>
      <vt:lpstr>Qt Project Create</vt:lpstr>
      <vt:lpstr>프로젝트 폴더 설정</vt:lpstr>
      <vt:lpstr>Kit Selection</vt:lpstr>
      <vt:lpstr>UI 디자인</vt:lpstr>
      <vt:lpstr>UI 디자인</vt:lpstr>
      <vt:lpstr>Widget Slot 선언</vt:lpstr>
      <vt:lpstr>Widget Slot 정의 및 연결</vt:lpstr>
      <vt:lpstr>어플리케이션 실행</vt:lpstr>
      <vt:lpstr>UI 구성요소 용어 비교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1669</cp:revision>
  <dcterms:created xsi:type="dcterms:W3CDTF">2018-03-04T04:23:51Z</dcterms:created>
  <dcterms:modified xsi:type="dcterms:W3CDTF">2019-05-01T07:43:52Z</dcterms:modified>
</cp:coreProperties>
</file>